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2" r:id="rId4"/>
  </p:sldMasterIdLst>
  <p:notesMasterIdLst>
    <p:notesMasterId r:id="rId25"/>
  </p:notesMasterIdLst>
  <p:handoutMasterIdLst>
    <p:handoutMasterId r:id="rId26"/>
  </p:handoutMasterIdLst>
  <p:sldIdLst>
    <p:sldId id="742" r:id="rId5"/>
    <p:sldId id="703" r:id="rId6"/>
    <p:sldId id="743" r:id="rId7"/>
    <p:sldId id="491" r:id="rId8"/>
    <p:sldId id="3347" r:id="rId9"/>
    <p:sldId id="3352" r:id="rId10"/>
    <p:sldId id="3353" r:id="rId11"/>
    <p:sldId id="3350" r:id="rId12"/>
    <p:sldId id="3355" r:id="rId13"/>
    <p:sldId id="392" r:id="rId14"/>
    <p:sldId id="3354" r:id="rId15"/>
    <p:sldId id="526" r:id="rId16"/>
    <p:sldId id="3308" r:id="rId17"/>
    <p:sldId id="3356" r:id="rId18"/>
    <p:sldId id="3366" r:id="rId19"/>
    <p:sldId id="3345" r:id="rId20"/>
    <p:sldId id="3357" r:id="rId21"/>
    <p:sldId id="3365" r:id="rId22"/>
    <p:sldId id="3367" r:id="rId23"/>
    <p:sldId id="729" r:id="rId24"/>
  </p:sldIdLst>
  <p:sldSz cx="9144000" cy="5143500" type="screen16x9"/>
  <p:notesSz cx="6858000" cy="9144000"/>
  <p:defaultTextStyle>
    <a:defPPr>
      <a:defRPr lang="en-US"/>
    </a:defPPr>
    <a:lvl1pPr marL="0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3971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67942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51913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35885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19856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03827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87798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71770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5480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363" userDrawn="1">
          <p15:clr>
            <a:srgbClr val="A4A3A4"/>
          </p15:clr>
        </p15:guide>
        <p15:guide id="6" pos="3220" userDrawn="1">
          <p15:clr>
            <a:srgbClr val="A4A3A4"/>
          </p15:clr>
        </p15:guide>
        <p15:guide id="7" pos="90" userDrawn="1">
          <p15:clr>
            <a:srgbClr val="A4A3A4"/>
          </p15:clr>
        </p15:guide>
        <p15:guide id="8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C00"/>
    <a:srgbClr val="9ACA3C"/>
    <a:srgbClr val="C8D3D8"/>
    <a:srgbClr val="0E6EB6"/>
    <a:srgbClr val="7494A4"/>
    <a:srgbClr val="708792"/>
    <a:srgbClr val="F68A42"/>
    <a:srgbClr val="18BAA8"/>
    <a:srgbClr val="000000"/>
    <a:srgbClr val="90A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70421-9B5A-25F0-8590-9892E0A24929}" v="10" dt="2023-12-12T11:50:13.920"/>
    <p1510:client id="{8AEBC227-1FE3-F99E-A653-2810A4DFC4D1}" v="70" dt="2023-12-12T12:03:17.885"/>
    <p1510:client id="{92810F96-87B0-6D91-FF91-602B5FF2017F}" v="2" dt="2023-12-12T08:45:48.275"/>
    <p1510:client id="{ACCD3054-9136-1811-C563-AA64E676498D}" v="9" dt="2023-12-12T08:50:17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zana Polanská | INTEMAC" userId="S::polanska@intemac.cz::46f1b464-5eb2-42de-b73c-3db948dcc0f1" providerId="AD" clId="Web-{5AF70421-9B5A-25F0-8590-9892E0A24929}"/>
    <pc:docChg chg="modSld">
      <pc:chgData name="Zuzana Polanská | INTEMAC" userId="S::polanska@intemac.cz::46f1b464-5eb2-42de-b73c-3db948dcc0f1" providerId="AD" clId="Web-{5AF70421-9B5A-25F0-8590-9892E0A24929}" dt="2023-12-12T11:50:11.639" v="7" actId="20577"/>
      <pc:docMkLst>
        <pc:docMk/>
      </pc:docMkLst>
      <pc:sldChg chg="modSp">
        <pc:chgData name="Zuzana Polanská | INTEMAC" userId="S::polanska@intemac.cz::46f1b464-5eb2-42de-b73c-3db948dcc0f1" providerId="AD" clId="Web-{5AF70421-9B5A-25F0-8590-9892E0A24929}" dt="2023-12-12T11:50:11.639" v="7" actId="20577"/>
        <pc:sldMkLst>
          <pc:docMk/>
          <pc:sldMk cId="3481988628" sldId="742"/>
        </pc:sldMkLst>
        <pc:spChg chg="mod">
          <ac:chgData name="Zuzana Polanská | INTEMAC" userId="S::polanska@intemac.cz::46f1b464-5eb2-42de-b73c-3db948dcc0f1" providerId="AD" clId="Web-{5AF70421-9B5A-25F0-8590-9892E0A24929}" dt="2023-12-12T11:49:56.139" v="1" actId="20577"/>
          <ac:spMkLst>
            <pc:docMk/>
            <pc:sldMk cId="3481988628" sldId="742"/>
            <ac:spMk id="2" creationId="{00000000-0000-0000-0000-000000000000}"/>
          </ac:spMkLst>
        </pc:spChg>
        <pc:spChg chg="mod">
          <ac:chgData name="Zuzana Polanská | INTEMAC" userId="S::polanska@intemac.cz::46f1b464-5eb2-42de-b73c-3db948dcc0f1" providerId="AD" clId="Web-{5AF70421-9B5A-25F0-8590-9892E0A24929}" dt="2023-12-12T11:50:11.639" v="7" actId="20577"/>
          <ac:spMkLst>
            <pc:docMk/>
            <pc:sldMk cId="3481988628" sldId="742"/>
            <ac:spMk id="4" creationId="{00000000-0000-0000-0000-000000000000}"/>
          </ac:spMkLst>
        </pc:spChg>
      </pc:sldChg>
    </pc:docChg>
  </pc:docChgLst>
  <pc:docChgLst>
    <pc:chgData name="Zuzana Polanská | INTEMAC" userId="S::polanska@intemac.cz::46f1b464-5eb2-42de-b73c-3db948dcc0f1" providerId="AD" clId="Web-{92810F96-87B0-6D91-FF91-602B5FF2017F}"/>
    <pc:docChg chg="modSld">
      <pc:chgData name="Zuzana Polanská | INTEMAC" userId="S::polanska@intemac.cz::46f1b464-5eb2-42de-b73c-3db948dcc0f1" providerId="AD" clId="Web-{92810F96-87B0-6D91-FF91-602B5FF2017F}" dt="2023-12-12T08:45:44.352" v="0" actId="20577"/>
      <pc:docMkLst>
        <pc:docMk/>
      </pc:docMkLst>
      <pc:sldChg chg="modSp">
        <pc:chgData name="Zuzana Polanská | INTEMAC" userId="S::polanska@intemac.cz::46f1b464-5eb2-42de-b73c-3db948dcc0f1" providerId="AD" clId="Web-{92810F96-87B0-6D91-FF91-602B5FF2017F}" dt="2023-12-12T08:45:44.352" v="0" actId="20577"/>
        <pc:sldMkLst>
          <pc:docMk/>
          <pc:sldMk cId="3481988628" sldId="742"/>
        </pc:sldMkLst>
        <pc:spChg chg="mod">
          <ac:chgData name="Zuzana Polanská | INTEMAC" userId="S::polanska@intemac.cz::46f1b464-5eb2-42de-b73c-3db948dcc0f1" providerId="AD" clId="Web-{92810F96-87B0-6D91-FF91-602B5FF2017F}" dt="2023-12-12T08:45:44.352" v="0" actId="20577"/>
          <ac:spMkLst>
            <pc:docMk/>
            <pc:sldMk cId="3481988628" sldId="742"/>
            <ac:spMk id="4" creationId="{00000000-0000-0000-0000-000000000000}"/>
          </ac:spMkLst>
        </pc:spChg>
      </pc:sldChg>
    </pc:docChg>
  </pc:docChgLst>
  <pc:docChgLst>
    <pc:chgData name="Zuzana Polanská | INTEMAC" userId="S::polanska@intemac.cz::46f1b464-5eb2-42de-b73c-3db948dcc0f1" providerId="AD" clId="Web-{8AEBC227-1FE3-F99E-A653-2810A4DFC4D1}"/>
    <pc:docChg chg="modSld">
      <pc:chgData name="Zuzana Polanská | INTEMAC" userId="S::polanska@intemac.cz::46f1b464-5eb2-42de-b73c-3db948dcc0f1" providerId="AD" clId="Web-{8AEBC227-1FE3-F99E-A653-2810A4DFC4D1}" dt="2023-12-12T12:03:17.885" v="66" actId="20577"/>
      <pc:docMkLst>
        <pc:docMk/>
      </pc:docMkLst>
      <pc:sldChg chg="modSp">
        <pc:chgData name="Zuzana Polanská | INTEMAC" userId="S::polanska@intemac.cz::46f1b464-5eb2-42de-b73c-3db948dcc0f1" providerId="AD" clId="Web-{8AEBC227-1FE3-F99E-A653-2810A4DFC4D1}" dt="2023-12-12T12:03:17.885" v="66" actId="20577"/>
        <pc:sldMkLst>
          <pc:docMk/>
          <pc:sldMk cId="3481988628" sldId="742"/>
        </pc:sldMkLst>
        <pc:spChg chg="mod">
          <ac:chgData name="Zuzana Polanská | INTEMAC" userId="S::polanska@intemac.cz::46f1b464-5eb2-42de-b73c-3db948dcc0f1" providerId="AD" clId="Web-{8AEBC227-1FE3-F99E-A653-2810A4DFC4D1}" dt="2023-12-12T12:03:17.885" v="66" actId="20577"/>
          <ac:spMkLst>
            <pc:docMk/>
            <pc:sldMk cId="3481988628" sldId="742"/>
            <ac:spMk id="3" creationId="{00000000-0000-0000-0000-000000000000}"/>
          </ac:spMkLst>
        </pc:spChg>
        <pc:spChg chg="mod">
          <ac:chgData name="Zuzana Polanská | INTEMAC" userId="S::polanska@intemac.cz::46f1b464-5eb2-42de-b73c-3db948dcc0f1" providerId="AD" clId="Web-{8AEBC227-1FE3-F99E-A653-2810A4DFC4D1}" dt="2023-12-12T11:56:08.045" v="57" actId="20577"/>
          <ac:spMkLst>
            <pc:docMk/>
            <pc:sldMk cId="3481988628" sldId="742"/>
            <ac:spMk id="4" creationId="{00000000-0000-0000-0000-000000000000}"/>
          </ac:spMkLst>
        </pc:spChg>
      </pc:sldChg>
    </pc:docChg>
  </pc:docChgLst>
  <pc:docChgLst>
    <pc:chgData name="Zuzana Polanská | INTEMAC" userId="S::polanska@intemac.cz::46f1b464-5eb2-42de-b73c-3db948dcc0f1" providerId="AD" clId="Web-{ACCD3054-9136-1811-C563-AA64E676498D}"/>
    <pc:docChg chg="addSld delSld modSld">
      <pc:chgData name="Zuzana Polanská | INTEMAC" userId="S::polanska@intemac.cz::46f1b464-5eb2-42de-b73c-3db948dcc0f1" providerId="AD" clId="Web-{ACCD3054-9136-1811-C563-AA64E676498D}" dt="2023-12-12T08:50:17.932" v="2"/>
      <pc:docMkLst>
        <pc:docMk/>
      </pc:docMkLst>
      <pc:sldChg chg="delSp add del">
        <pc:chgData name="Zuzana Polanská | INTEMAC" userId="S::polanska@intemac.cz::46f1b464-5eb2-42de-b73c-3db948dcc0f1" providerId="AD" clId="Web-{ACCD3054-9136-1811-C563-AA64E676498D}" dt="2023-12-12T08:50:17.932" v="2"/>
        <pc:sldMkLst>
          <pc:docMk/>
          <pc:sldMk cId="3481988628" sldId="742"/>
        </pc:sldMkLst>
        <pc:picChg chg="del">
          <ac:chgData name="Zuzana Polanská | INTEMAC" userId="S::polanska@intemac.cz::46f1b464-5eb2-42de-b73c-3db948dcc0f1" providerId="AD" clId="Web-{ACCD3054-9136-1811-C563-AA64E676498D}" dt="2023-12-12T08:50:17.932" v="2"/>
          <ac:picMkLst>
            <pc:docMk/>
            <pc:sldMk cId="3481988628" sldId="742"/>
            <ac:picMk id="12" creationId="{CBD95209-E42A-DB15-A8F4-6BC370B8ED1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Trebuchet MS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4CB2D-72F5-5C4E-93D3-E8E8F059BBA5}" type="datetimeFigureOut">
              <a:rPr lang="en-US" smtClean="0">
                <a:latin typeface="Trebuchet MS" pitchFamily="34" charset="0"/>
              </a:rPr>
              <a:t>12/12/2023</a:t>
            </a:fld>
            <a:endParaRPr lang="en-US">
              <a:latin typeface="Trebuchet MS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Trebuchet MS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49E0F-067E-034A-A3D7-0C57F78FBA91}" type="slidenum">
              <a:rPr lang="en-US" smtClean="0">
                <a:latin typeface="Trebuchet MS" pitchFamily="34" charset="0"/>
              </a:rPr>
              <a:t>‹#›</a:t>
            </a:fld>
            <a:endParaRPr lang="en-US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99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rebuchet MS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rebuchet MS" pitchFamily="34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rebuchet MS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rebuchet MS" pitchFamily="34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383971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767942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151913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535885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1919856" algn="l" defTabSz="38397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03827" algn="l" defTabSz="38397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87798" algn="l" defTabSz="38397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71770" algn="l" defTabSz="38397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3839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err="1"/>
              <a:t>Please</a:t>
            </a:r>
            <a:r>
              <a:rPr lang="hu-HU"/>
              <a:t> </a:t>
            </a:r>
            <a:r>
              <a:rPr lang="hu-HU" err="1"/>
              <a:t>keep</a:t>
            </a:r>
            <a:r>
              <a:rPr lang="hu-HU"/>
              <a:t> in mind </a:t>
            </a:r>
            <a:r>
              <a:rPr lang="hu-HU" err="1"/>
              <a:t>that</a:t>
            </a:r>
            <a:r>
              <a:rPr lang="hu-HU"/>
              <a:t> : </a:t>
            </a: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en-US" sz="1800" b="1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If other logos are displayed in addition, the EU emblem (which is an integral part of the </a:t>
            </a:r>
            <a:r>
              <a:rPr lang="en-US" sz="1800" b="1" i="1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programme</a:t>
            </a:r>
            <a:r>
              <a:rPr lang="en-US" sz="1800" b="1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and project logo) has to have at least the same size, measured in height or width, as the biggest of the other logos.</a:t>
            </a: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"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36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823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/>
            <a:endParaRPr lang="cs-CZ" sz="18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8409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865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/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732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/>
            <a:endParaRPr lang="cs-CZ" sz="2800"/>
          </a:p>
          <a:p>
            <a:pPr marL="0"/>
            <a:endParaRPr lang="cs-CZ" sz="2800"/>
          </a:p>
          <a:p>
            <a:pPr marL="0"/>
            <a:endParaRPr lang="cs-CZ" sz="28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2612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/>
            <a:endParaRPr lang="cs-CZ" sz="18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0337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3974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/>
            <a:endParaRPr lang="cs-CZ" sz="2800"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pPr marL="0"/>
            <a:endParaRPr lang="cs-CZ" sz="18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593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766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/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5169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/>
            <a:endParaRPr lang="cs-CZ" sz="18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5517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747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3936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i="1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5697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8621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C108C-58C3-4141-BC35-831951DD4394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0971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53472" y="4319789"/>
            <a:ext cx="2998787" cy="586195"/>
          </a:xfrm>
        </p:spPr>
        <p:txBody>
          <a:bodyPr>
            <a:noAutofit/>
          </a:bodyPr>
          <a:lstStyle>
            <a:lvl1pPr marL="0" marR="0" indent="0" algn="l" defTabSz="913878" rtl="0" eaLnBrk="1" fontAlgn="auto" latinLnBrk="0" hangingPunct="1">
              <a:lnSpc>
                <a:spcPts val="18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80000"/>
              <a:buFont typeface="Wingdings 2" pitchFamily="18" charset="2"/>
              <a:buNone/>
              <a:tabLst/>
              <a:defRPr sz="1300">
                <a:solidFill>
                  <a:schemeClr val="tx1"/>
                </a:solidFill>
              </a:defRPr>
            </a:lvl1pPr>
          </a:lstStyle>
          <a:p>
            <a:pPr marL="0" marR="0" lvl="0" indent="0" algn="l" defTabSz="913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lang="en-GB" sz="1300">
                <a:latin typeface="Trebuchet MS" panose="020B0603020202020204" pitchFamily="34" charset="0"/>
              </a:rPr>
              <a:t>Meeting </a:t>
            </a:r>
            <a:r>
              <a:rPr lang="en-GB" sz="1300" err="1">
                <a:latin typeface="Trebuchet MS" panose="020B0603020202020204" pitchFamily="34" charset="0"/>
              </a:rPr>
              <a:t>xy</a:t>
            </a:r>
            <a:br>
              <a:rPr lang="en-GB" sz="1300">
                <a:latin typeface="Trebuchet MS" panose="020B0603020202020204" pitchFamily="34" charset="0"/>
              </a:rPr>
            </a:br>
            <a:r>
              <a:rPr lang="en-GB" sz="1300">
                <a:latin typeface="Trebuchet MS" panose="020B0603020202020204" pitchFamily="34" charset="0"/>
              </a:rPr>
              <a:t>Place | DD Month YYYY</a:t>
            </a:r>
          </a:p>
          <a:p>
            <a:pPr lvl="0"/>
            <a:endParaRPr lang="de-AT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1122934"/>
            <a:ext cx="6524625" cy="981075"/>
          </a:xfrm>
        </p:spPr>
        <p:txBody>
          <a:bodyPr>
            <a:normAutofit/>
          </a:bodyPr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de-AT" err="1"/>
              <a:t>Presentation</a:t>
            </a:r>
            <a:r>
              <a:rPr lang="de-AT"/>
              <a:t> Title</a:t>
            </a:r>
          </a:p>
        </p:txBody>
      </p:sp>
      <p:sp>
        <p:nvSpPr>
          <p:cNvPr id="3" name="Freeform 7"/>
          <p:cNvSpPr>
            <a:spLocks noEditPoints="1"/>
          </p:cNvSpPr>
          <p:nvPr userDrawn="1"/>
        </p:nvSpPr>
        <p:spPr bwMode="auto">
          <a:xfrm rot="2654194">
            <a:off x="5682589" y="1643205"/>
            <a:ext cx="1775365" cy="1289096"/>
          </a:xfrm>
          <a:custGeom>
            <a:avLst/>
            <a:gdLst>
              <a:gd name="T0" fmla="*/ 2517 w 2752"/>
              <a:gd name="T1" fmla="*/ 1203 h 1998"/>
              <a:gd name="T2" fmla="*/ 2200 w 2752"/>
              <a:gd name="T3" fmla="*/ 1355 h 1998"/>
              <a:gd name="T4" fmla="*/ 2094 w 2752"/>
              <a:gd name="T5" fmla="*/ 1315 h 1998"/>
              <a:gd name="T6" fmla="*/ 2052 w 2752"/>
              <a:gd name="T7" fmla="*/ 1357 h 1998"/>
              <a:gd name="T8" fmla="*/ 1285 w 2752"/>
              <a:gd name="T9" fmla="*/ 1100 h 1998"/>
              <a:gd name="T10" fmla="*/ 1051 w 2752"/>
              <a:gd name="T11" fmla="*/ 791 h 1998"/>
              <a:gd name="T12" fmla="*/ 308 w 2752"/>
              <a:gd name="T13" fmla="*/ 486 h 1998"/>
              <a:gd name="T14" fmla="*/ 323 w 2752"/>
              <a:gd name="T15" fmla="*/ 438 h 1998"/>
              <a:gd name="T16" fmla="*/ 539 w 2752"/>
              <a:gd name="T17" fmla="*/ 250 h 1998"/>
              <a:gd name="T18" fmla="*/ 640 w 2752"/>
              <a:gd name="T19" fmla="*/ 233 h 1998"/>
              <a:gd name="T20" fmla="*/ 528 w 2752"/>
              <a:gd name="T21" fmla="*/ 188 h 1998"/>
              <a:gd name="T22" fmla="*/ 305 w 2752"/>
              <a:gd name="T23" fmla="*/ 390 h 1998"/>
              <a:gd name="T24" fmla="*/ 215 w 2752"/>
              <a:gd name="T25" fmla="*/ 364 h 1998"/>
              <a:gd name="T26" fmla="*/ 123 w 2752"/>
              <a:gd name="T27" fmla="*/ 57 h 1998"/>
              <a:gd name="T28" fmla="*/ 3 w 2752"/>
              <a:gd name="T29" fmla="*/ 68 h 1998"/>
              <a:gd name="T30" fmla="*/ 82 w 2752"/>
              <a:gd name="T31" fmla="*/ 120 h 1998"/>
              <a:gd name="T32" fmla="*/ 172 w 2752"/>
              <a:gd name="T33" fmla="*/ 398 h 1998"/>
              <a:gd name="T34" fmla="*/ 185 w 2752"/>
              <a:gd name="T35" fmla="*/ 499 h 1998"/>
              <a:gd name="T36" fmla="*/ 303 w 2752"/>
              <a:gd name="T37" fmla="*/ 492 h 1998"/>
              <a:gd name="T38" fmla="*/ 852 w 2752"/>
              <a:gd name="T39" fmla="*/ 898 h 1998"/>
              <a:gd name="T40" fmla="*/ 940 w 2752"/>
              <a:gd name="T41" fmla="*/ 1250 h 1998"/>
              <a:gd name="T42" fmla="*/ 678 w 2752"/>
              <a:gd name="T43" fmla="*/ 1551 h 1998"/>
              <a:gd name="T44" fmla="*/ 584 w 2752"/>
              <a:gd name="T45" fmla="*/ 1638 h 1998"/>
              <a:gd name="T46" fmla="*/ 145 w 2752"/>
              <a:gd name="T47" fmla="*/ 1445 h 1998"/>
              <a:gd name="T48" fmla="*/ 42 w 2752"/>
              <a:gd name="T49" fmla="*/ 1508 h 1998"/>
              <a:gd name="T50" fmla="*/ 147 w 2752"/>
              <a:gd name="T51" fmla="*/ 1505 h 1998"/>
              <a:gd name="T52" fmla="*/ 580 w 2752"/>
              <a:gd name="T53" fmla="*/ 1737 h 1998"/>
              <a:gd name="T54" fmla="*/ 848 w 2752"/>
              <a:gd name="T55" fmla="*/ 1771 h 1998"/>
              <a:gd name="T56" fmla="*/ 800 w 2752"/>
              <a:gd name="T57" fmla="*/ 1567 h 1998"/>
              <a:gd name="T58" fmla="*/ 1053 w 2752"/>
              <a:gd name="T59" fmla="*/ 1277 h 1998"/>
              <a:gd name="T60" fmla="*/ 2047 w 2752"/>
              <a:gd name="T61" fmla="*/ 1371 h 1998"/>
              <a:gd name="T62" fmla="*/ 2096 w 2752"/>
              <a:gd name="T63" fmla="*/ 1465 h 1998"/>
              <a:gd name="T64" fmla="*/ 2178 w 2752"/>
              <a:gd name="T65" fmla="*/ 1452 h 1998"/>
              <a:gd name="T66" fmla="*/ 2630 w 2752"/>
              <a:gd name="T67" fmla="*/ 1957 h 1998"/>
              <a:gd name="T68" fmla="*/ 2737 w 2752"/>
              <a:gd name="T69" fmla="*/ 1901 h 1998"/>
              <a:gd name="T70" fmla="*/ 2646 w 2752"/>
              <a:gd name="T71" fmla="*/ 1882 h 1998"/>
              <a:gd name="T72" fmla="*/ 2195 w 2752"/>
              <a:gd name="T73" fmla="*/ 1432 h 1998"/>
              <a:gd name="T74" fmla="*/ 2525 w 2752"/>
              <a:gd name="T75" fmla="*/ 1232 h 1998"/>
              <a:gd name="T76" fmla="*/ 2637 w 2752"/>
              <a:gd name="T77" fmla="*/ 1202 h 1998"/>
              <a:gd name="T78" fmla="*/ 243 w 2752"/>
              <a:gd name="T79" fmla="*/ 507 h 1998"/>
              <a:gd name="T80" fmla="*/ 175 w 2752"/>
              <a:gd name="T81" fmla="*/ 442 h 1998"/>
              <a:gd name="T82" fmla="*/ 240 w 2752"/>
              <a:gd name="T83" fmla="*/ 374 h 1998"/>
              <a:gd name="T84" fmla="*/ 298 w 2752"/>
              <a:gd name="T85" fmla="*/ 475 h 1998"/>
              <a:gd name="T86" fmla="*/ 850 w 2752"/>
              <a:gd name="T87" fmla="*/ 1654 h 1998"/>
              <a:gd name="T88" fmla="*/ 761 w 2752"/>
              <a:gd name="T89" fmla="*/ 1821 h 1998"/>
              <a:gd name="T90" fmla="*/ 595 w 2752"/>
              <a:gd name="T91" fmla="*/ 1649 h 1998"/>
              <a:gd name="T92" fmla="*/ 608 w 2752"/>
              <a:gd name="T93" fmla="*/ 1623 h 1998"/>
              <a:gd name="T94" fmla="*/ 850 w 2752"/>
              <a:gd name="T95" fmla="*/ 1654 h 1998"/>
              <a:gd name="T96" fmla="*/ 2153 w 2752"/>
              <a:gd name="T97" fmla="*/ 1450 h 1998"/>
              <a:gd name="T98" fmla="*/ 2065 w 2752"/>
              <a:gd name="T99" fmla="*/ 1416 h 1998"/>
              <a:gd name="T100" fmla="*/ 2100 w 2752"/>
              <a:gd name="T101" fmla="*/ 1328 h 1998"/>
              <a:gd name="T102" fmla="*/ 2187 w 2752"/>
              <a:gd name="T103" fmla="*/ 1363 h 1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52" h="1998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prstClr val="black">
                <a:alpha val="19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4" name="Freeform 11"/>
          <p:cNvSpPr>
            <a:spLocks noEditPoints="1"/>
          </p:cNvSpPr>
          <p:nvPr userDrawn="1"/>
        </p:nvSpPr>
        <p:spPr bwMode="auto">
          <a:xfrm rot="2654194">
            <a:off x="3015230" y="2577859"/>
            <a:ext cx="963800" cy="1159461"/>
          </a:xfrm>
          <a:custGeom>
            <a:avLst/>
            <a:gdLst>
              <a:gd name="T0" fmla="*/ 1684 w 1808"/>
              <a:gd name="T1" fmla="*/ 73 h 2175"/>
              <a:gd name="T2" fmla="*/ 1565 w 1808"/>
              <a:gd name="T3" fmla="*/ 263 h 2175"/>
              <a:gd name="T4" fmla="*/ 1454 w 1808"/>
              <a:gd name="T5" fmla="*/ 296 h 2175"/>
              <a:gd name="T6" fmla="*/ 975 w 1808"/>
              <a:gd name="T7" fmla="*/ 160 h 2175"/>
              <a:gd name="T8" fmla="*/ 790 w 1808"/>
              <a:gd name="T9" fmla="*/ 62 h 2175"/>
              <a:gd name="T10" fmla="*/ 692 w 1808"/>
              <a:gd name="T11" fmla="*/ 248 h 2175"/>
              <a:gd name="T12" fmla="*/ 456 w 1808"/>
              <a:gd name="T13" fmla="*/ 460 h 2175"/>
              <a:gd name="T14" fmla="*/ 418 w 1808"/>
              <a:gd name="T15" fmla="*/ 231 h 2175"/>
              <a:gd name="T16" fmla="*/ 453 w 1808"/>
              <a:gd name="T17" fmla="*/ 127 h 2175"/>
              <a:gd name="T18" fmla="*/ 371 w 1808"/>
              <a:gd name="T19" fmla="*/ 215 h 2175"/>
              <a:gd name="T20" fmla="*/ 399 w 1808"/>
              <a:gd name="T21" fmla="*/ 436 h 2175"/>
              <a:gd name="T22" fmla="*/ 358 w 1808"/>
              <a:gd name="T23" fmla="*/ 450 h 2175"/>
              <a:gd name="T24" fmla="*/ 124 w 1808"/>
              <a:gd name="T25" fmla="*/ 69 h 2175"/>
              <a:gd name="T26" fmla="*/ 4 w 1808"/>
              <a:gd name="T27" fmla="*/ 85 h 2175"/>
              <a:gd name="T28" fmla="*/ 95 w 1808"/>
              <a:gd name="T29" fmla="*/ 129 h 2175"/>
              <a:gd name="T30" fmla="*/ 327 w 1808"/>
              <a:gd name="T31" fmla="*/ 514 h 2175"/>
              <a:gd name="T32" fmla="*/ 475 w 1808"/>
              <a:gd name="T33" fmla="*/ 504 h 2175"/>
              <a:gd name="T34" fmla="*/ 715 w 1808"/>
              <a:gd name="T35" fmla="*/ 294 h 2175"/>
              <a:gd name="T36" fmla="*/ 921 w 1808"/>
              <a:gd name="T37" fmla="*/ 324 h 2175"/>
              <a:gd name="T38" fmla="*/ 1147 w 1808"/>
              <a:gd name="T39" fmla="*/ 1017 h 2175"/>
              <a:gd name="T40" fmla="*/ 1111 w 1808"/>
              <a:gd name="T41" fmla="*/ 2018 h 2175"/>
              <a:gd name="T42" fmla="*/ 1028 w 1808"/>
              <a:gd name="T43" fmla="*/ 2119 h 2175"/>
              <a:gd name="T44" fmla="*/ 1169 w 1808"/>
              <a:gd name="T45" fmla="*/ 2081 h 2175"/>
              <a:gd name="T46" fmla="*/ 1623 w 1808"/>
              <a:gd name="T47" fmla="*/ 2025 h 2175"/>
              <a:gd name="T48" fmla="*/ 1624 w 1808"/>
              <a:gd name="T49" fmla="*/ 1904 h 2175"/>
              <a:gd name="T50" fmla="*/ 1564 w 1808"/>
              <a:gd name="T51" fmla="*/ 1971 h 2175"/>
              <a:gd name="T52" fmla="*/ 1165 w 1808"/>
              <a:gd name="T53" fmla="*/ 2063 h 2175"/>
              <a:gd name="T54" fmla="*/ 1346 w 1808"/>
              <a:gd name="T55" fmla="*/ 1203 h 2175"/>
              <a:gd name="T56" fmla="*/ 1673 w 1808"/>
              <a:gd name="T57" fmla="*/ 854 h 2175"/>
              <a:gd name="T58" fmla="*/ 1246 w 1808"/>
              <a:gd name="T59" fmla="*/ 715 h 2175"/>
              <a:gd name="T60" fmla="*/ 960 w 1808"/>
              <a:gd name="T61" fmla="*/ 282 h 2175"/>
              <a:gd name="T62" fmla="*/ 1450 w 1808"/>
              <a:gd name="T63" fmla="*/ 310 h 2175"/>
              <a:gd name="T64" fmla="*/ 1527 w 1808"/>
              <a:gd name="T65" fmla="*/ 397 h 2175"/>
              <a:gd name="T66" fmla="*/ 1575 w 1808"/>
              <a:gd name="T67" fmla="*/ 272 h 2175"/>
              <a:gd name="T68" fmla="*/ 1752 w 1808"/>
              <a:gd name="T69" fmla="*/ 124 h 2175"/>
              <a:gd name="T70" fmla="*/ 1736 w 1808"/>
              <a:gd name="T71" fmla="*/ 5 h 2175"/>
              <a:gd name="T72" fmla="*/ 705 w 1808"/>
              <a:gd name="T73" fmla="*/ 244 h 2175"/>
              <a:gd name="T74" fmla="*/ 794 w 1808"/>
              <a:gd name="T75" fmla="*/ 76 h 2175"/>
              <a:gd name="T76" fmla="*/ 961 w 1808"/>
              <a:gd name="T77" fmla="*/ 165 h 2175"/>
              <a:gd name="T78" fmla="*/ 873 w 1808"/>
              <a:gd name="T79" fmla="*/ 332 h 2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08" h="2175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prstClr val="black">
                <a:alpha val="19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5" name="Freeform 12"/>
          <p:cNvSpPr>
            <a:spLocks noEditPoints="1"/>
          </p:cNvSpPr>
          <p:nvPr userDrawn="1"/>
        </p:nvSpPr>
        <p:spPr bwMode="auto">
          <a:xfrm rot="2654194">
            <a:off x="3661174" y="1663299"/>
            <a:ext cx="1821652" cy="1578517"/>
          </a:xfrm>
          <a:custGeom>
            <a:avLst/>
            <a:gdLst>
              <a:gd name="T0" fmla="*/ 2702 w 2825"/>
              <a:gd name="T1" fmla="*/ 92 h 2446"/>
              <a:gd name="T2" fmla="*/ 2204 w 2825"/>
              <a:gd name="T3" fmla="*/ 386 h 2446"/>
              <a:gd name="T4" fmla="*/ 2127 w 2825"/>
              <a:gd name="T5" fmla="*/ 112 h 2446"/>
              <a:gd name="T6" fmla="*/ 2132 w 2825"/>
              <a:gd name="T7" fmla="*/ 230 h 2446"/>
              <a:gd name="T8" fmla="*/ 2145 w 2825"/>
              <a:gd name="T9" fmla="*/ 485 h 2446"/>
              <a:gd name="T10" fmla="*/ 1564 w 2825"/>
              <a:gd name="T11" fmla="*/ 1128 h 2446"/>
              <a:gd name="T12" fmla="*/ 871 w 2825"/>
              <a:gd name="T13" fmla="*/ 1382 h 2446"/>
              <a:gd name="T14" fmla="*/ 1347 w 2825"/>
              <a:gd name="T15" fmla="*/ 977 h 2446"/>
              <a:gd name="T16" fmla="*/ 1327 w 2825"/>
              <a:gd name="T17" fmla="*/ 831 h 2446"/>
              <a:gd name="T18" fmla="*/ 1252 w 2825"/>
              <a:gd name="T19" fmla="*/ 523 h 2446"/>
              <a:gd name="T20" fmla="*/ 1254 w 2825"/>
              <a:gd name="T21" fmla="*/ 641 h 2446"/>
              <a:gd name="T22" fmla="*/ 1281 w 2825"/>
              <a:gd name="T23" fmla="*/ 944 h 2446"/>
              <a:gd name="T24" fmla="*/ 603 w 2825"/>
              <a:gd name="T25" fmla="*/ 1348 h 2446"/>
              <a:gd name="T26" fmla="*/ 120 w 2825"/>
              <a:gd name="T27" fmla="*/ 1589 h 2446"/>
              <a:gd name="T28" fmla="*/ 100 w 2825"/>
              <a:gd name="T29" fmla="*/ 1672 h 2446"/>
              <a:gd name="T30" fmla="*/ 659 w 2825"/>
              <a:gd name="T31" fmla="*/ 1557 h 2446"/>
              <a:gd name="T32" fmla="*/ 1109 w 2825"/>
              <a:gd name="T33" fmla="*/ 1937 h 2446"/>
              <a:gd name="T34" fmla="*/ 1202 w 2825"/>
              <a:gd name="T35" fmla="*/ 1949 h 2446"/>
              <a:gd name="T36" fmla="*/ 855 w 2825"/>
              <a:gd name="T37" fmla="*/ 1504 h 2446"/>
              <a:gd name="T38" fmla="*/ 1382 w 2825"/>
              <a:gd name="T39" fmla="*/ 1473 h 2446"/>
              <a:gd name="T40" fmla="*/ 2354 w 2825"/>
              <a:gd name="T41" fmla="*/ 2235 h 2446"/>
              <a:gd name="T42" fmla="*/ 1882 w 2825"/>
              <a:gd name="T43" fmla="*/ 1997 h 2446"/>
              <a:gd name="T44" fmla="*/ 1735 w 2825"/>
              <a:gd name="T45" fmla="*/ 2011 h 2446"/>
              <a:gd name="T46" fmla="*/ 1494 w 2825"/>
              <a:gd name="T47" fmla="*/ 2040 h 2446"/>
              <a:gd name="T48" fmla="*/ 1614 w 2825"/>
              <a:gd name="T49" fmla="*/ 2048 h 2446"/>
              <a:gd name="T50" fmla="*/ 1872 w 2825"/>
              <a:gd name="T51" fmla="*/ 2038 h 2446"/>
              <a:gd name="T52" fmla="*/ 2388 w 2825"/>
              <a:gd name="T53" fmla="*/ 2372 h 2446"/>
              <a:gd name="T54" fmla="*/ 2666 w 2825"/>
              <a:gd name="T55" fmla="*/ 2369 h 2446"/>
              <a:gd name="T56" fmla="*/ 2763 w 2825"/>
              <a:gd name="T57" fmla="*/ 2330 h 2446"/>
              <a:gd name="T58" fmla="*/ 2489 w 2825"/>
              <a:gd name="T59" fmla="*/ 2308 h 2446"/>
              <a:gd name="T60" fmla="*/ 2366 w 2825"/>
              <a:gd name="T61" fmla="*/ 2226 h 2446"/>
              <a:gd name="T62" fmla="*/ 1800 w 2825"/>
              <a:gd name="T63" fmla="*/ 1164 h 2446"/>
              <a:gd name="T64" fmla="*/ 2292 w 2825"/>
              <a:gd name="T65" fmla="*/ 507 h 2446"/>
              <a:gd name="T66" fmla="*/ 2710 w 2825"/>
              <a:gd name="T67" fmla="*/ 105 h 2446"/>
              <a:gd name="T68" fmla="*/ 2738 w 2825"/>
              <a:gd name="T69" fmla="*/ 10 h 2446"/>
              <a:gd name="T70" fmla="*/ 615 w 2825"/>
              <a:gd name="T71" fmla="*/ 1355 h 2446"/>
              <a:gd name="T72" fmla="*/ 843 w 2825"/>
              <a:gd name="T73" fmla="*/ 1497 h 2446"/>
              <a:gd name="T74" fmla="*/ 2467 w 2825"/>
              <a:gd name="T75" fmla="*/ 2261 h 2446"/>
              <a:gd name="T76" fmla="*/ 2392 w 2825"/>
              <a:gd name="T77" fmla="*/ 2358 h 2446"/>
              <a:gd name="T78" fmla="*/ 2426 w 2825"/>
              <a:gd name="T79" fmla="*/ 2230 h 2446"/>
              <a:gd name="T80" fmla="*/ 2240 w 2825"/>
              <a:gd name="T81" fmla="*/ 529 h 2446"/>
              <a:gd name="T82" fmla="*/ 2196 w 2825"/>
              <a:gd name="T83" fmla="*/ 404 h 2446"/>
              <a:gd name="T84" fmla="*/ 2257 w 2825"/>
              <a:gd name="T85" fmla="*/ 407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25" h="2446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prstClr val="black">
                <a:alpha val="19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6" name="Freeform 8"/>
          <p:cNvSpPr>
            <a:spLocks noEditPoints="1"/>
          </p:cNvSpPr>
          <p:nvPr userDrawn="1"/>
        </p:nvSpPr>
        <p:spPr bwMode="auto">
          <a:xfrm rot="13239008">
            <a:off x="6899821" y="2238847"/>
            <a:ext cx="1098873" cy="816415"/>
          </a:xfrm>
          <a:custGeom>
            <a:avLst/>
            <a:gdLst>
              <a:gd name="T0" fmla="*/ 1393 w 1875"/>
              <a:gd name="T1" fmla="*/ 410 h 1391"/>
              <a:gd name="T2" fmla="*/ 881 w 1875"/>
              <a:gd name="T3" fmla="*/ 256 h 1391"/>
              <a:gd name="T4" fmla="*/ 766 w 1875"/>
              <a:gd name="T5" fmla="*/ 243 h 1391"/>
              <a:gd name="T6" fmla="*/ 664 w 1875"/>
              <a:gd name="T7" fmla="*/ 99 h 1391"/>
              <a:gd name="T8" fmla="*/ 558 w 1875"/>
              <a:gd name="T9" fmla="*/ 40 h 1391"/>
              <a:gd name="T10" fmla="*/ 644 w 1875"/>
              <a:gd name="T11" fmla="*/ 120 h 1391"/>
              <a:gd name="T12" fmla="*/ 748 w 1875"/>
              <a:gd name="T13" fmla="*/ 263 h 1391"/>
              <a:gd name="T14" fmla="*/ 124 w 1875"/>
              <a:gd name="T15" fmla="*/ 491 h 1391"/>
              <a:gd name="T16" fmla="*/ 35 w 1875"/>
              <a:gd name="T17" fmla="*/ 464 h 1391"/>
              <a:gd name="T18" fmla="*/ 102 w 1875"/>
              <a:gd name="T19" fmla="*/ 564 h 1391"/>
              <a:gd name="T20" fmla="*/ 742 w 1875"/>
              <a:gd name="T21" fmla="*/ 335 h 1391"/>
              <a:gd name="T22" fmla="*/ 867 w 1875"/>
              <a:gd name="T23" fmla="*/ 369 h 1391"/>
              <a:gd name="T24" fmla="*/ 895 w 1875"/>
              <a:gd name="T25" fmla="*/ 328 h 1391"/>
              <a:gd name="T26" fmla="*/ 1389 w 1875"/>
              <a:gd name="T27" fmla="*/ 459 h 1391"/>
              <a:gd name="T28" fmla="*/ 1121 w 1875"/>
              <a:gd name="T29" fmla="*/ 1097 h 1391"/>
              <a:gd name="T30" fmla="*/ 1005 w 1875"/>
              <a:gd name="T31" fmla="*/ 1084 h 1391"/>
              <a:gd name="T32" fmla="*/ 907 w 1875"/>
              <a:gd name="T33" fmla="*/ 1270 h 1391"/>
              <a:gd name="T34" fmla="*/ 1092 w 1875"/>
              <a:gd name="T35" fmla="*/ 1368 h 1391"/>
              <a:gd name="T36" fmla="*/ 1191 w 1875"/>
              <a:gd name="T37" fmla="*/ 1268 h 1391"/>
              <a:gd name="T38" fmla="*/ 1391 w 1875"/>
              <a:gd name="T39" fmla="*/ 1353 h 1391"/>
              <a:gd name="T40" fmla="*/ 1494 w 1875"/>
              <a:gd name="T41" fmla="*/ 1291 h 1391"/>
              <a:gd name="T42" fmla="*/ 1387 w 1875"/>
              <a:gd name="T43" fmla="*/ 1301 h 1391"/>
              <a:gd name="T44" fmla="*/ 1190 w 1875"/>
              <a:gd name="T45" fmla="*/ 1182 h 1391"/>
              <a:gd name="T46" fmla="*/ 1487 w 1875"/>
              <a:gd name="T47" fmla="*/ 653 h 1391"/>
              <a:gd name="T48" fmla="*/ 1874 w 1875"/>
              <a:gd name="T49" fmla="*/ 457 h 1391"/>
              <a:gd name="T50" fmla="*/ 858 w 1875"/>
              <a:gd name="T51" fmla="*/ 358 h 1391"/>
              <a:gd name="T52" fmla="*/ 760 w 1875"/>
              <a:gd name="T53" fmla="*/ 270 h 1391"/>
              <a:gd name="T54" fmla="*/ 870 w 1875"/>
              <a:gd name="T55" fmla="*/ 264 h 1391"/>
              <a:gd name="T56" fmla="*/ 858 w 1875"/>
              <a:gd name="T57" fmla="*/ 358 h 1391"/>
              <a:gd name="T58" fmla="*/ 1162 w 1875"/>
              <a:gd name="T59" fmla="*/ 1297 h 1391"/>
              <a:gd name="T60" fmla="*/ 986 w 1875"/>
              <a:gd name="T61" fmla="*/ 1345 h 1391"/>
              <a:gd name="T62" fmla="*/ 935 w 1875"/>
              <a:gd name="T63" fmla="*/ 1156 h 1391"/>
              <a:gd name="T64" fmla="*/ 1111 w 1875"/>
              <a:gd name="T65" fmla="*/ 1108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875" h="1391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7" name="Freeform 10"/>
          <p:cNvSpPr>
            <a:spLocks noEditPoints="1"/>
          </p:cNvSpPr>
          <p:nvPr userDrawn="1"/>
        </p:nvSpPr>
        <p:spPr bwMode="auto">
          <a:xfrm rot="2654194">
            <a:off x="1796542" y="2757811"/>
            <a:ext cx="1411316" cy="1197055"/>
          </a:xfrm>
          <a:custGeom>
            <a:avLst/>
            <a:gdLst>
              <a:gd name="T0" fmla="*/ 1819 w 2407"/>
              <a:gd name="T1" fmla="*/ 786 h 2041"/>
              <a:gd name="T2" fmla="*/ 2166 w 2407"/>
              <a:gd name="T3" fmla="*/ 1222 h 2041"/>
              <a:gd name="T4" fmla="*/ 1042 w 2407"/>
              <a:gd name="T5" fmla="*/ 1460 h 2041"/>
              <a:gd name="T6" fmla="*/ 729 w 2407"/>
              <a:gd name="T7" fmla="*/ 1254 h 2041"/>
              <a:gd name="T8" fmla="*/ 619 w 2407"/>
              <a:gd name="T9" fmla="*/ 1015 h 2041"/>
              <a:gd name="T10" fmla="*/ 598 w 2407"/>
              <a:gd name="T11" fmla="*/ 753 h 2041"/>
              <a:gd name="T12" fmla="*/ 791 w 2407"/>
              <a:gd name="T13" fmla="*/ 99 h 2041"/>
              <a:gd name="T14" fmla="*/ 688 w 2407"/>
              <a:gd name="T15" fmla="*/ 38 h 2041"/>
              <a:gd name="T16" fmla="*/ 720 w 2407"/>
              <a:gd name="T17" fmla="*/ 126 h 2041"/>
              <a:gd name="T18" fmla="*/ 515 w 2407"/>
              <a:gd name="T19" fmla="*/ 753 h 2041"/>
              <a:gd name="T20" fmla="*/ 421 w 2407"/>
              <a:gd name="T21" fmla="*/ 657 h 2041"/>
              <a:gd name="T22" fmla="*/ 443 w 2407"/>
              <a:gd name="T23" fmla="*/ 634 h 2041"/>
              <a:gd name="T24" fmla="*/ 360 w 2407"/>
              <a:gd name="T25" fmla="*/ 512 h 2041"/>
              <a:gd name="T26" fmla="*/ 121 w 2407"/>
              <a:gd name="T27" fmla="*/ 394 h 2041"/>
              <a:gd name="T28" fmla="*/ 37 w 2407"/>
              <a:gd name="T29" fmla="*/ 313 h 2041"/>
              <a:gd name="T30" fmla="*/ 101 w 2407"/>
              <a:gd name="T31" fmla="*/ 415 h 2041"/>
              <a:gd name="T32" fmla="*/ 304 w 2407"/>
              <a:gd name="T33" fmla="*/ 551 h 2041"/>
              <a:gd name="T34" fmla="*/ 389 w 2407"/>
              <a:gd name="T35" fmla="*/ 671 h 2041"/>
              <a:gd name="T36" fmla="*/ 475 w 2407"/>
              <a:gd name="T37" fmla="*/ 773 h 2041"/>
              <a:gd name="T38" fmla="*/ 599 w 2407"/>
              <a:gd name="T39" fmla="*/ 1023 h 2041"/>
              <a:gd name="T40" fmla="*/ 703 w 2407"/>
              <a:gd name="T41" fmla="*/ 1263 h 2041"/>
              <a:gd name="T42" fmla="*/ 872 w 2407"/>
              <a:gd name="T43" fmla="*/ 1718 h 2041"/>
              <a:gd name="T44" fmla="*/ 2110 w 2407"/>
              <a:gd name="T45" fmla="*/ 1358 h 2041"/>
              <a:gd name="T46" fmla="*/ 2180 w 2407"/>
              <a:gd name="T47" fmla="*/ 1458 h 2041"/>
              <a:gd name="T48" fmla="*/ 1886 w 2407"/>
              <a:gd name="T49" fmla="*/ 1918 h 2041"/>
              <a:gd name="T50" fmla="*/ 1939 w 2407"/>
              <a:gd name="T51" fmla="*/ 2026 h 2041"/>
              <a:gd name="T52" fmla="*/ 1948 w 2407"/>
              <a:gd name="T53" fmla="*/ 1923 h 2041"/>
              <a:gd name="T54" fmla="*/ 2291 w 2407"/>
              <a:gd name="T55" fmla="*/ 1470 h 2041"/>
              <a:gd name="T56" fmla="*/ 2208 w 2407"/>
              <a:gd name="T57" fmla="*/ 1200 h 2041"/>
              <a:gd name="T58" fmla="*/ 1907 w 2407"/>
              <a:gd name="T59" fmla="*/ 802 h 2041"/>
              <a:gd name="T60" fmla="*/ 1839 w 2407"/>
              <a:gd name="T61" fmla="*/ 703 h 2041"/>
              <a:gd name="T62" fmla="*/ 318 w 2407"/>
              <a:gd name="T63" fmla="*/ 556 h 2041"/>
              <a:gd name="T64" fmla="*/ 363 w 2407"/>
              <a:gd name="T65" fmla="*/ 526 h 2041"/>
              <a:gd name="T66" fmla="*/ 429 w 2407"/>
              <a:gd name="T67" fmla="*/ 629 h 2041"/>
              <a:gd name="T68" fmla="*/ 407 w 2407"/>
              <a:gd name="T69" fmla="*/ 649 h 2041"/>
              <a:gd name="T70" fmla="*/ 336 w 2407"/>
              <a:gd name="T71" fmla="*/ 646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07" h="2041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8" name="Freeform 13"/>
          <p:cNvSpPr>
            <a:spLocks noEditPoints="1"/>
          </p:cNvSpPr>
          <p:nvPr userDrawn="1"/>
        </p:nvSpPr>
        <p:spPr bwMode="auto">
          <a:xfrm rot="2654194">
            <a:off x="4906581" y="2127987"/>
            <a:ext cx="1435015" cy="2054098"/>
          </a:xfrm>
          <a:custGeom>
            <a:avLst/>
            <a:gdLst>
              <a:gd name="T0" fmla="*/ 2032 w 2448"/>
              <a:gd name="T1" fmla="*/ 453 h 3502"/>
              <a:gd name="T2" fmla="*/ 1598 w 2448"/>
              <a:gd name="T3" fmla="*/ 319 h 3502"/>
              <a:gd name="T4" fmla="*/ 1606 w 2448"/>
              <a:gd name="T5" fmla="*/ 40 h 3502"/>
              <a:gd name="T6" fmla="*/ 1555 w 2448"/>
              <a:gd name="T7" fmla="*/ 129 h 3502"/>
              <a:gd name="T8" fmla="*/ 1578 w 2448"/>
              <a:gd name="T9" fmla="*/ 464 h 3502"/>
              <a:gd name="T10" fmla="*/ 2030 w 2448"/>
              <a:gd name="T11" fmla="*/ 467 h 3502"/>
              <a:gd name="T12" fmla="*/ 2107 w 2448"/>
              <a:gd name="T13" fmla="*/ 618 h 3502"/>
              <a:gd name="T14" fmla="*/ 1265 w 2448"/>
              <a:gd name="T15" fmla="*/ 1776 h 3502"/>
              <a:gd name="T16" fmla="*/ 675 w 2448"/>
              <a:gd name="T17" fmla="*/ 2096 h 3502"/>
              <a:gd name="T18" fmla="*/ 775 w 2448"/>
              <a:gd name="T19" fmla="*/ 1597 h 3502"/>
              <a:gd name="T20" fmla="*/ 1249 w 2448"/>
              <a:gd name="T21" fmla="*/ 1063 h 3502"/>
              <a:gd name="T22" fmla="*/ 1147 w 2448"/>
              <a:gd name="T23" fmla="*/ 1096 h 3502"/>
              <a:gd name="T24" fmla="*/ 663 w 2448"/>
              <a:gd name="T25" fmla="*/ 1607 h 3502"/>
              <a:gd name="T26" fmla="*/ 437 w 2448"/>
              <a:gd name="T27" fmla="*/ 1422 h 3502"/>
              <a:gd name="T28" fmla="*/ 475 w 2448"/>
              <a:gd name="T29" fmla="*/ 1517 h 3502"/>
              <a:gd name="T30" fmla="*/ 707 w 2448"/>
              <a:gd name="T31" fmla="*/ 1722 h 3502"/>
              <a:gd name="T32" fmla="*/ 621 w 2448"/>
              <a:gd name="T33" fmla="*/ 2102 h 3502"/>
              <a:gd name="T34" fmla="*/ 547 w 2448"/>
              <a:gd name="T35" fmla="*/ 2335 h 3502"/>
              <a:gd name="T36" fmla="*/ 6 w 2448"/>
              <a:gd name="T37" fmla="*/ 2715 h 3502"/>
              <a:gd name="T38" fmla="*/ 116 w 2448"/>
              <a:gd name="T39" fmla="*/ 2693 h 3502"/>
              <a:gd name="T40" fmla="*/ 588 w 2448"/>
              <a:gd name="T41" fmla="*/ 2593 h 3502"/>
              <a:gd name="T42" fmla="*/ 631 w 2448"/>
              <a:gd name="T43" fmla="*/ 2688 h 3502"/>
              <a:gd name="T44" fmla="*/ 647 w 2448"/>
              <a:gd name="T45" fmla="*/ 2391 h 3502"/>
              <a:gd name="T46" fmla="*/ 807 w 2448"/>
              <a:gd name="T47" fmla="*/ 2200 h 3502"/>
              <a:gd name="T48" fmla="*/ 1541 w 2448"/>
              <a:gd name="T49" fmla="*/ 1970 h 3502"/>
              <a:gd name="T50" fmla="*/ 1492 w 2448"/>
              <a:gd name="T51" fmla="*/ 2623 h 3502"/>
              <a:gd name="T52" fmla="*/ 1863 w 2448"/>
              <a:gd name="T53" fmla="*/ 3385 h 3502"/>
              <a:gd name="T54" fmla="*/ 1953 w 2448"/>
              <a:gd name="T55" fmla="*/ 3448 h 3502"/>
              <a:gd name="T56" fmla="*/ 1595 w 2448"/>
              <a:gd name="T57" fmla="*/ 2721 h 3502"/>
              <a:gd name="T58" fmla="*/ 1651 w 2448"/>
              <a:gd name="T59" fmla="*/ 2646 h 3502"/>
              <a:gd name="T60" fmla="*/ 2046 w 2448"/>
              <a:gd name="T61" fmla="*/ 2654 h 3502"/>
              <a:gd name="T62" fmla="*/ 1938 w 2448"/>
              <a:gd name="T63" fmla="*/ 2614 h 3502"/>
              <a:gd name="T64" fmla="*/ 1569 w 2448"/>
              <a:gd name="T65" fmla="*/ 2563 h 3502"/>
              <a:gd name="T66" fmla="*/ 1791 w 2448"/>
              <a:gd name="T67" fmla="*/ 1614 h 3502"/>
              <a:gd name="T68" fmla="*/ 2220 w 2448"/>
              <a:gd name="T69" fmla="*/ 629 h 3502"/>
              <a:gd name="T70" fmla="*/ 2348 w 2448"/>
              <a:gd name="T71" fmla="*/ 1011 h 3502"/>
              <a:gd name="T72" fmla="*/ 2431 w 2448"/>
              <a:gd name="T73" fmla="*/ 1031 h 3502"/>
              <a:gd name="T74" fmla="*/ 2303 w 2448"/>
              <a:gd name="T75" fmla="*/ 565 h 3502"/>
              <a:gd name="T76" fmla="*/ 793 w 2448"/>
              <a:gd name="T77" fmla="*/ 2205 h 3502"/>
              <a:gd name="T78" fmla="*/ 537 w 2448"/>
              <a:gd name="T79" fmla="*/ 2284 h 3502"/>
              <a:gd name="T80" fmla="*/ 793 w 2448"/>
              <a:gd name="T81" fmla="*/ 2205 h 3502"/>
              <a:gd name="T82" fmla="*/ 1553 w 2448"/>
              <a:gd name="T83" fmla="*/ 2708 h 3502"/>
              <a:gd name="T84" fmla="*/ 1587 w 2448"/>
              <a:gd name="T85" fmla="*/ 2579 h 3502"/>
              <a:gd name="T86" fmla="*/ 2291 w 2448"/>
              <a:gd name="T87" fmla="*/ 558 h 3502"/>
              <a:gd name="T88" fmla="*/ 2049 w 2448"/>
              <a:gd name="T89" fmla="*/ 527 h 3502"/>
              <a:gd name="T90" fmla="*/ 2305 w 2448"/>
              <a:gd name="T91" fmla="*/ 448 h 3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48" h="3502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9" name="Freeform 15"/>
          <p:cNvSpPr>
            <a:spLocks noEditPoints="1"/>
          </p:cNvSpPr>
          <p:nvPr userDrawn="1"/>
        </p:nvSpPr>
        <p:spPr bwMode="auto">
          <a:xfrm rot="2654194">
            <a:off x="2548038" y="2509087"/>
            <a:ext cx="1054815" cy="645464"/>
          </a:xfrm>
          <a:custGeom>
            <a:avLst/>
            <a:gdLst>
              <a:gd name="T0" fmla="*/ 1906 w 1979"/>
              <a:gd name="T1" fmla="*/ 486 h 1210"/>
              <a:gd name="T2" fmla="*/ 1855 w 1979"/>
              <a:gd name="T3" fmla="*/ 554 h 1210"/>
              <a:gd name="T4" fmla="*/ 1869 w 1979"/>
              <a:gd name="T5" fmla="*/ 585 h 1210"/>
              <a:gd name="T6" fmla="*/ 1685 w 1979"/>
              <a:gd name="T7" fmla="*/ 789 h 1210"/>
              <a:gd name="T8" fmla="*/ 1681 w 1979"/>
              <a:gd name="T9" fmla="*/ 786 h 1210"/>
              <a:gd name="T10" fmla="*/ 1620 w 1979"/>
              <a:gd name="T11" fmla="*/ 772 h 1210"/>
              <a:gd name="T12" fmla="*/ 1574 w 1979"/>
              <a:gd name="T13" fmla="*/ 799 h 1210"/>
              <a:gd name="T14" fmla="*/ 1078 w 1979"/>
              <a:gd name="T15" fmla="*/ 425 h 1210"/>
              <a:gd name="T16" fmla="*/ 1113 w 1979"/>
              <a:gd name="T17" fmla="*/ 212 h 1210"/>
              <a:gd name="T18" fmla="*/ 810 w 1979"/>
              <a:gd name="T19" fmla="*/ 52 h 1210"/>
              <a:gd name="T20" fmla="*/ 648 w 1979"/>
              <a:gd name="T21" fmla="*/ 220 h 1210"/>
              <a:gd name="T22" fmla="*/ 149 w 1979"/>
              <a:gd name="T23" fmla="*/ 89 h 1210"/>
              <a:gd name="T24" fmla="*/ 150 w 1979"/>
              <a:gd name="T25" fmla="*/ 72 h 1210"/>
              <a:gd name="T26" fmla="*/ 71 w 1979"/>
              <a:gd name="T27" fmla="*/ 3 h 1210"/>
              <a:gd name="T28" fmla="*/ 3 w 1979"/>
              <a:gd name="T29" fmla="*/ 82 h 1210"/>
              <a:gd name="T30" fmla="*/ 81 w 1979"/>
              <a:gd name="T31" fmla="*/ 151 h 1210"/>
              <a:gd name="T32" fmla="*/ 90 w 1979"/>
              <a:gd name="T33" fmla="*/ 149 h 1210"/>
              <a:gd name="T34" fmla="*/ 165 w 1979"/>
              <a:gd name="T35" fmla="*/ 401 h 1210"/>
              <a:gd name="T36" fmla="*/ 158 w 1979"/>
              <a:gd name="T37" fmla="*/ 405 h 1210"/>
              <a:gd name="T38" fmla="*/ 138 w 1979"/>
              <a:gd name="T39" fmla="*/ 488 h 1210"/>
              <a:gd name="T40" fmla="*/ 220 w 1979"/>
              <a:gd name="T41" fmla="*/ 508 h 1210"/>
              <a:gd name="T42" fmla="*/ 241 w 1979"/>
              <a:gd name="T43" fmla="*/ 425 h 1210"/>
              <a:gd name="T44" fmla="*/ 179 w 1979"/>
              <a:gd name="T45" fmla="*/ 397 h 1210"/>
              <a:gd name="T46" fmla="*/ 104 w 1979"/>
              <a:gd name="T47" fmla="*/ 145 h 1210"/>
              <a:gd name="T48" fmla="*/ 146 w 1979"/>
              <a:gd name="T49" fmla="*/ 103 h 1210"/>
              <a:gd name="T50" fmla="*/ 644 w 1979"/>
              <a:gd name="T51" fmla="*/ 233 h 1210"/>
              <a:gd name="T52" fmla="*/ 650 w 1979"/>
              <a:gd name="T53" fmla="*/ 355 h 1210"/>
              <a:gd name="T54" fmla="*/ 953 w 1979"/>
              <a:gd name="T55" fmla="*/ 516 h 1210"/>
              <a:gd name="T56" fmla="*/ 1070 w 1979"/>
              <a:gd name="T57" fmla="*/ 437 h 1210"/>
              <a:gd name="T58" fmla="*/ 1565 w 1979"/>
              <a:gd name="T59" fmla="*/ 811 h 1210"/>
              <a:gd name="T60" fmla="*/ 1588 w 1979"/>
              <a:gd name="T61" fmla="*/ 919 h 1210"/>
              <a:gd name="T62" fmla="*/ 1649 w 1979"/>
              <a:gd name="T63" fmla="*/ 932 h 1210"/>
              <a:gd name="T64" fmla="*/ 1650 w 1979"/>
              <a:gd name="T65" fmla="*/ 932 h 1210"/>
              <a:gd name="T66" fmla="*/ 1696 w 1979"/>
              <a:gd name="T67" fmla="*/ 1086 h 1210"/>
              <a:gd name="T68" fmla="*/ 1664 w 1979"/>
              <a:gd name="T69" fmla="*/ 1117 h 1210"/>
              <a:gd name="T70" fmla="*/ 1695 w 1979"/>
              <a:gd name="T71" fmla="*/ 1196 h 1210"/>
              <a:gd name="T72" fmla="*/ 1775 w 1979"/>
              <a:gd name="T73" fmla="*/ 1166 h 1210"/>
              <a:gd name="T74" fmla="*/ 1744 w 1979"/>
              <a:gd name="T75" fmla="*/ 1086 h 1210"/>
              <a:gd name="T76" fmla="*/ 1709 w 1979"/>
              <a:gd name="T77" fmla="*/ 1082 h 1210"/>
              <a:gd name="T78" fmla="*/ 1664 w 1979"/>
              <a:gd name="T79" fmla="*/ 928 h 1210"/>
              <a:gd name="T80" fmla="*/ 1701 w 1979"/>
              <a:gd name="T81" fmla="*/ 899 h 1210"/>
              <a:gd name="T82" fmla="*/ 1704 w 1979"/>
              <a:gd name="T83" fmla="*/ 895 h 1210"/>
              <a:gd name="T84" fmla="*/ 1696 w 1979"/>
              <a:gd name="T85" fmla="*/ 799 h 1210"/>
              <a:gd name="T86" fmla="*/ 1880 w 1979"/>
              <a:gd name="T87" fmla="*/ 595 h 1210"/>
              <a:gd name="T88" fmla="*/ 1923 w 1979"/>
              <a:gd name="T89" fmla="*/ 606 h 1210"/>
              <a:gd name="T90" fmla="*/ 1974 w 1979"/>
              <a:gd name="T91" fmla="*/ 538 h 1210"/>
              <a:gd name="T92" fmla="*/ 1906 w 1979"/>
              <a:gd name="T93" fmla="*/ 486 h 1210"/>
              <a:gd name="T94" fmla="*/ 1689 w 1979"/>
              <a:gd name="T95" fmla="*/ 890 h 1210"/>
              <a:gd name="T96" fmla="*/ 1646 w 1979"/>
              <a:gd name="T97" fmla="*/ 918 h 1210"/>
              <a:gd name="T98" fmla="*/ 1597 w 1979"/>
              <a:gd name="T99" fmla="*/ 907 h 1210"/>
              <a:gd name="T100" fmla="*/ 1578 w 1979"/>
              <a:gd name="T101" fmla="*/ 817 h 1210"/>
              <a:gd name="T102" fmla="*/ 1580 w 1979"/>
              <a:gd name="T103" fmla="*/ 814 h 1210"/>
              <a:gd name="T104" fmla="*/ 1623 w 1979"/>
              <a:gd name="T105" fmla="*/ 787 h 1210"/>
              <a:gd name="T106" fmla="*/ 1673 w 1979"/>
              <a:gd name="T107" fmla="*/ 798 h 1210"/>
              <a:gd name="T108" fmla="*/ 1689 w 1979"/>
              <a:gd name="T109" fmla="*/ 89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79" h="121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13" name="Freeform 14"/>
          <p:cNvSpPr>
            <a:spLocks noEditPoints="1"/>
          </p:cNvSpPr>
          <p:nvPr userDrawn="1"/>
        </p:nvSpPr>
        <p:spPr bwMode="auto">
          <a:xfrm rot="2654194">
            <a:off x="6769924" y="1297758"/>
            <a:ext cx="811579" cy="961513"/>
          </a:xfrm>
          <a:custGeom>
            <a:avLst/>
            <a:gdLst>
              <a:gd name="T0" fmla="*/ 755 w 1384"/>
              <a:gd name="T1" fmla="*/ 18 h 1640"/>
              <a:gd name="T2" fmla="*/ 737 w 1384"/>
              <a:gd name="T3" fmla="*/ 101 h 1640"/>
              <a:gd name="T4" fmla="*/ 787 w 1384"/>
              <a:gd name="T5" fmla="*/ 129 h 1640"/>
              <a:gd name="T6" fmla="*/ 839 w 1384"/>
              <a:gd name="T7" fmla="*/ 585 h 1640"/>
              <a:gd name="T8" fmla="*/ 789 w 1384"/>
              <a:gd name="T9" fmla="*/ 621 h 1640"/>
              <a:gd name="T10" fmla="*/ 778 w 1384"/>
              <a:gd name="T11" fmla="*/ 648 h 1640"/>
              <a:gd name="T12" fmla="*/ 800 w 1384"/>
              <a:gd name="T13" fmla="*/ 721 h 1640"/>
              <a:gd name="T14" fmla="*/ 463 w 1384"/>
              <a:gd name="T15" fmla="*/ 1105 h 1640"/>
              <a:gd name="T16" fmla="*/ 227 w 1384"/>
              <a:gd name="T17" fmla="*/ 1069 h 1640"/>
              <a:gd name="T18" fmla="*/ 45 w 1384"/>
              <a:gd name="T19" fmla="*/ 1413 h 1640"/>
              <a:gd name="T20" fmla="*/ 389 w 1384"/>
              <a:gd name="T21" fmla="*/ 1595 h 1640"/>
              <a:gd name="T22" fmla="*/ 571 w 1384"/>
              <a:gd name="T23" fmla="*/ 1251 h 1640"/>
              <a:gd name="T24" fmla="*/ 475 w 1384"/>
              <a:gd name="T25" fmla="*/ 1114 h 1640"/>
              <a:gd name="T26" fmla="*/ 811 w 1384"/>
              <a:gd name="T27" fmla="*/ 730 h 1640"/>
              <a:gd name="T28" fmla="*/ 843 w 1384"/>
              <a:gd name="T29" fmla="*/ 743 h 1640"/>
              <a:gd name="T30" fmla="*/ 927 w 1384"/>
              <a:gd name="T31" fmla="*/ 706 h 1640"/>
              <a:gd name="T32" fmla="*/ 938 w 1384"/>
              <a:gd name="T33" fmla="*/ 679 h 1640"/>
              <a:gd name="T34" fmla="*/ 939 w 1384"/>
              <a:gd name="T35" fmla="*/ 662 h 1640"/>
              <a:gd name="T36" fmla="*/ 1259 w 1384"/>
              <a:gd name="T37" fmla="*/ 583 h 1640"/>
              <a:gd name="T38" fmla="*/ 1265 w 1384"/>
              <a:gd name="T39" fmla="*/ 594 h 1640"/>
              <a:gd name="T40" fmla="*/ 1348 w 1384"/>
              <a:gd name="T41" fmla="*/ 613 h 1640"/>
              <a:gd name="T42" fmla="*/ 1367 w 1384"/>
              <a:gd name="T43" fmla="*/ 530 h 1640"/>
              <a:gd name="T44" fmla="*/ 1283 w 1384"/>
              <a:gd name="T45" fmla="*/ 511 h 1640"/>
              <a:gd name="T46" fmla="*/ 1256 w 1384"/>
              <a:gd name="T47" fmla="*/ 569 h 1640"/>
              <a:gd name="T48" fmla="*/ 937 w 1384"/>
              <a:gd name="T49" fmla="*/ 648 h 1640"/>
              <a:gd name="T50" fmla="*/ 925 w 1384"/>
              <a:gd name="T51" fmla="*/ 618 h 1640"/>
              <a:gd name="T52" fmla="*/ 873 w 1384"/>
              <a:gd name="T53" fmla="*/ 584 h 1640"/>
              <a:gd name="T54" fmla="*/ 853 w 1384"/>
              <a:gd name="T55" fmla="*/ 583 h 1640"/>
              <a:gd name="T56" fmla="*/ 801 w 1384"/>
              <a:gd name="T57" fmla="*/ 127 h 1640"/>
              <a:gd name="T58" fmla="*/ 820 w 1384"/>
              <a:gd name="T59" fmla="*/ 120 h 1640"/>
              <a:gd name="T60" fmla="*/ 838 w 1384"/>
              <a:gd name="T61" fmla="*/ 36 h 1640"/>
              <a:gd name="T62" fmla="*/ 755 w 1384"/>
              <a:gd name="T63" fmla="*/ 18 h 1640"/>
              <a:gd name="T64" fmla="*/ 913 w 1384"/>
              <a:gd name="T65" fmla="*/ 626 h 1640"/>
              <a:gd name="T66" fmla="*/ 923 w 1384"/>
              <a:gd name="T67" fmla="*/ 651 h 1640"/>
              <a:gd name="T68" fmla="*/ 923 w 1384"/>
              <a:gd name="T69" fmla="*/ 651 h 1640"/>
              <a:gd name="T70" fmla="*/ 924 w 1384"/>
              <a:gd name="T71" fmla="*/ 653 h 1640"/>
              <a:gd name="T72" fmla="*/ 923 w 1384"/>
              <a:gd name="T73" fmla="*/ 676 h 1640"/>
              <a:gd name="T74" fmla="*/ 915 w 1384"/>
              <a:gd name="T75" fmla="*/ 699 h 1640"/>
              <a:gd name="T76" fmla="*/ 845 w 1384"/>
              <a:gd name="T77" fmla="*/ 729 h 1640"/>
              <a:gd name="T78" fmla="*/ 792 w 1384"/>
              <a:gd name="T79" fmla="*/ 651 h 1640"/>
              <a:gd name="T80" fmla="*/ 801 w 1384"/>
              <a:gd name="T81" fmla="*/ 628 h 1640"/>
              <a:gd name="T82" fmla="*/ 870 w 1384"/>
              <a:gd name="T83" fmla="*/ 598 h 1640"/>
              <a:gd name="T84" fmla="*/ 913 w 1384"/>
              <a:gd name="T85" fmla="*/ 626 h 1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84" h="164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prstClr val="black">
                <a:alpha val="19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14" name="Freeform 12"/>
          <p:cNvSpPr>
            <a:spLocks noEditPoints="1"/>
          </p:cNvSpPr>
          <p:nvPr userDrawn="1"/>
        </p:nvSpPr>
        <p:spPr bwMode="auto">
          <a:xfrm rot="9190020">
            <a:off x="3887684" y="3559733"/>
            <a:ext cx="1368634" cy="1185963"/>
          </a:xfrm>
          <a:custGeom>
            <a:avLst/>
            <a:gdLst>
              <a:gd name="T0" fmla="*/ 2702 w 2825"/>
              <a:gd name="T1" fmla="*/ 92 h 2446"/>
              <a:gd name="T2" fmla="*/ 2204 w 2825"/>
              <a:gd name="T3" fmla="*/ 386 h 2446"/>
              <a:gd name="T4" fmla="*/ 2127 w 2825"/>
              <a:gd name="T5" fmla="*/ 112 h 2446"/>
              <a:gd name="T6" fmla="*/ 2132 w 2825"/>
              <a:gd name="T7" fmla="*/ 230 h 2446"/>
              <a:gd name="T8" fmla="*/ 2145 w 2825"/>
              <a:gd name="T9" fmla="*/ 485 h 2446"/>
              <a:gd name="T10" fmla="*/ 1564 w 2825"/>
              <a:gd name="T11" fmla="*/ 1128 h 2446"/>
              <a:gd name="T12" fmla="*/ 871 w 2825"/>
              <a:gd name="T13" fmla="*/ 1382 h 2446"/>
              <a:gd name="T14" fmla="*/ 1347 w 2825"/>
              <a:gd name="T15" fmla="*/ 977 h 2446"/>
              <a:gd name="T16" fmla="*/ 1327 w 2825"/>
              <a:gd name="T17" fmla="*/ 831 h 2446"/>
              <a:gd name="T18" fmla="*/ 1252 w 2825"/>
              <a:gd name="T19" fmla="*/ 523 h 2446"/>
              <a:gd name="T20" fmla="*/ 1254 w 2825"/>
              <a:gd name="T21" fmla="*/ 641 h 2446"/>
              <a:gd name="T22" fmla="*/ 1281 w 2825"/>
              <a:gd name="T23" fmla="*/ 944 h 2446"/>
              <a:gd name="T24" fmla="*/ 603 w 2825"/>
              <a:gd name="T25" fmla="*/ 1348 h 2446"/>
              <a:gd name="T26" fmla="*/ 120 w 2825"/>
              <a:gd name="T27" fmla="*/ 1589 h 2446"/>
              <a:gd name="T28" fmla="*/ 100 w 2825"/>
              <a:gd name="T29" fmla="*/ 1672 h 2446"/>
              <a:gd name="T30" fmla="*/ 659 w 2825"/>
              <a:gd name="T31" fmla="*/ 1557 h 2446"/>
              <a:gd name="T32" fmla="*/ 1109 w 2825"/>
              <a:gd name="T33" fmla="*/ 1937 h 2446"/>
              <a:gd name="T34" fmla="*/ 1202 w 2825"/>
              <a:gd name="T35" fmla="*/ 1949 h 2446"/>
              <a:gd name="T36" fmla="*/ 855 w 2825"/>
              <a:gd name="T37" fmla="*/ 1504 h 2446"/>
              <a:gd name="T38" fmla="*/ 1382 w 2825"/>
              <a:gd name="T39" fmla="*/ 1473 h 2446"/>
              <a:gd name="T40" fmla="*/ 2354 w 2825"/>
              <a:gd name="T41" fmla="*/ 2235 h 2446"/>
              <a:gd name="T42" fmla="*/ 1882 w 2825"/>
              <a:gd name="T43" fmla="*/ 1997 h 2446"/>
              <a:gd name="T44" fmla="*/ 1735 w 2825"/>
              <a:gd name="T45" fmla="*/ 2011 h 2446"/>
              <a:gd name="T46" fmla="*/ 1494 w 2825"/>
              <a:gd name="T47" fmla="*/ 2040 h 2446"/>
              <a:gd name="T48" fmla="*/ 1614 w 2825"/>
              <a:gd name="T49" fmla="*/ 2048 h 2446"/>
              <a:gd name="T50" fmla="*/ 1872 w 2825"/>
              <a:gd name="T51" fmla="*/ 2038 h 2446"/>
              <a:gd name="T52" fmla="*/ 2388 w 2825"/>
              <a:gd name="T53" fmla="*/ 2372 h 2446"/>
              <a:gd name="T54" fmla="*/ 2666 w 2825"/>
              <a:gd name="T55" fmla="*/ 2369 h 2446"/>
              <a:gd name="T56" fmla="*/ 2763 w 2825"/>
              <a:gd name="T57" fmla="*/ 2330 h 2446"/>
              <a:gd name="T58" fmla="*/ 2489 w 2825"/>
              <a:gd name="T59" fmla="*/ 2308 h 2446"/>
              <a:gd name="T60" fmla="*/ 2366 w 2825"/>
              <a:gd name="T61" fmla="*/ 2226 h 2446"/>
              <a:gd name="T62" fmla="*/ 1800 w 2825"/>
              <a:gd name="T63" fmla="*/ 1164 h 2446"/>
              <a:gd name="T64" fmla="*/ 2292 w 2825"/>
              <a:gd name="T65" fmla="*/ 507 h 2446"/>
              <a:gd name="T66" fmla="*/ 2710 w 2825"/>
              <a:gd name="T67" fmla="*/ 105 h 2446"/>
              <a:gd name="T68" fmla="*/ 2738 w 2825"/>
              <a:gd name="T69" fmla="*/ 10 h 2446"/>
              <a:gd name="T70" fmla="*/ 615 w 2825"/>
              <a:gd name="T71" fmla="*/ 1355 h 2446"/>
              <a:gd name="T72" fmla="*/ 843 w 2825"/>
              <a:gd name="T73" fmla="*/ 1497 h 2446"/>
              <a:gd name="T74" fmla="*/ 2467 w 2825"/>
              <a:gd name="T75" fmla="*/ 2261 h 2446"/>
              <a:gd name="T76" fmla="*/ 2392 w 2825"/>
              <a:gd name="T77" fmla="*/ 2358 h 2446"/>
              <a:gd name="T78" fmla="*/ 2426 w 2825"/>
              <a:gd name="T79" fmla="*/ 2230 h 2446"/>
              <a:gd name="T80" fmla="*/ 2240 w 2825"/>
              <a:gd name="T81" fmla="*/ 529 h 2446"/>
              <a:gd name="T82" fmla="*/ 2196 w 2825"/>
              <a:gd name="T83" fmla="*/ 404 h 2446"/>
              <a:gd name="T84" fmla="*/ 2257 w 2825"/>
              <a:gd name="T85" fmla="*/ 407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25" h="2446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997216" y="4317100"/>
            <a:ext cx="4017197" cy="586195"/>
          </a:xfrm>
        </p:spPr>
        <p:txBody>
          <a:bodyPr>
            <a:noAutofit/>
          </a:bodyPr>
          <a:lstStyle>
            <a:lvl1pPr marL="0" marR="0" indent="0" algn="l" defTabSz="913878" rtl="0" eaLnBrk="1" fontAlgn="auto" latinLnBrk="0" hangingPunct="1">
              <a:lnSpc>
                <a:spcPts val="18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80000"/>
              <a:buFont typeface="Wingdings 2" pitchFamily="18" charset="2"/>
              <a:buNone/>
              <a:tabLst/>
              <a:defRPr sz="1300" baseline="0">
                <a:solidFill>
                  <a:schemeClr val="tx1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300" err="1">
                <a:latin typeface="Trebuchet MS" panose="020B0603020202020204" pitchFamily="34" charset="0"/>
              </a:rPr>
              <a:t>Interreg</a:t>
            </a:r>
            <a:r>
              <a:rPr lang="en-GB" sz="1300">
                <a:latin typeface="Trebuchet MS" panose="020B0603020202020204" pitchFamily="34" charset="0"/>
              </a:rPr>
              <a:t> CENTRAL EUROPE | Joint Secretariat</a:t>
            </a:r>
            <a:br>
              <a:rPr lang="en-GB" sz="1300">
                <a:latin typeface="Trebuchet MS" panose="020B0603020202020204" pitchFamily="34" charset="0"/>
              </a:rPr>
            </a:br>
            <a:r>
              <a:rPr lang="en-GB" sz="1300" b="1">
                <a:latin typeface="Trebuchet MS" panose="020B0603020202020204" pitchFamily="34" charset="0"/>
              </a:rPr>
              <a:t>Name</a:t>
            </a:r>
          </a:p>
          <a:p>
            <a:pPr lvl="0"/>
            <a:endParaRPr lang="de-AT"/>
          </a:p>
        </p:txBody>
      </p:sp>
      <p:grpSp>
        <p:nvGrpSpPr>
          <p:cNvPr id="22" name="Gruppieren 21"/>
          <p:cNvGrpSpPr/>
          <p:nvPr userDrawn="1"/>
        </p:nvGrpSpPr>
        <p:grpSpPr>
          <a:xfrm>
            <a:off x="-485521" y="1858398"/>
            <a:ext cx="3522105" cy="3020838"/>
            <a:chOff x="-333967" y="1854504"/>
            <a:chExt cx="3874316" cy="3322922"/>
          </a:xfrm>
        </p:grpSpPr>
        <p:sp>
          <p:nvSpPr>
            <p:cNvPr id="23" name="Freeform 7"/>
            <p:cNvSpPr>
              <a:spLocks noEditPoints="1"/>
            </p:cNvSpPr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>
                <a:gd name="T0" fmla="*/ 2517 w 2752"/>
                <a:gd name="T1" fmla="*/ 1203 h 1998"/>
                <a:gd name="T2" fmla="*/ 2200 w 2752"/>
                <a:gd name="T3" fmla="*/ 1355 h 1998"/>
                <a:gd name="T4" fmla="*/ 2094 w 2752"/>
                <a:gd name="T5" fmla="*/ 1315 h 1998"/>
                <a:gd name="T6" fmla="*/ 2052 w 2752"/>
                <a:gd name="T7" fmla="*/ 1357 h 1998"/>
                <a:gd name="T8" fmla="*/ 1285 w 2752"/>
                <a:gd name="T9" fmla="*/ 1100 h 1998"/>
                <a:gd name="T10" fmla="*/ 1051 w 2752"/>
                <a:gd name="T11" fmla="*/ 791 h 1998"/>
                <a:gd name="T12" fmla="*/ 308 w 2752"/>
                <a:gd name="T13" fmla="*/ 486 h 1998"/>
                <a:gd name="T14" fmla="*/ 323 w 2752"/>
                <a:gd name="T15" fmla="*/ 438 h 1998"/>
                <a:gd name="T16" fmla="*/ 539 w 2752"/>
                <a:gd name="T17" fmla="*/ 250 h 1998"/>
                <a:gd name="T18" fmla="*/ 640 w 2752"/>
                <a:gd name="T19" fmla="*/ 233 h 1998"/>
                <a:gd name="T20" fmla="*/ 528 w 2752"/>
                <a:gd name="T21" fmla="*/ 188 h 1998"/>
                <a:gd name="T22" fmla="*/ 305 w 2752"/>
                <a:gd name="T23" fmla="*/ 390 h 1998"/>
                <a:gd name="T24" fmla="*/ 215 w 2752"/>
                <a:gd name="T25" fmla="*/ 364 h 1998"/>
                <a:gd name="T26" fmla="*/ 123 w 2752"/>
                <a:gd name="T27" fmla="*/ 57 h 1998"/>
                <a:gd name="T28" fmla="*/ 3 w 2752"/>
                <a:gd name="T29" fmla="*/ 68 h 1998"/>
                <a:gd name="T30" fmla="*/ 82 w 2752"/>
                <a:gd name="T31" fmla="*/ 120 h 1998"/>
                <a:gd name="T32" fmla="*/ 172 w 2752"/>
                <a:gd name="T33" fmla="*/ 398 h 1998"/>
                <a:gd name="T34" fmla="*/ 185 w 2752"/>
                <a:gd name="T35" fmla="*/ 499 h 1998"/>
                <a:gd name="T36" fmla="*/ 303 w 2752"/>
                <a:gd name="T37" fmla="*/ 492 h 1998"/>
                <a:gd name="T38" fmla="*/ 852 w 2752"/>
                <a:gd name="T39" fmla="*/ 898 h 1998"/>
                <a:gd name="T40" fmla="*/ 940 w 2752"/>
                <a:gd name="T41" fmla="*/ 1250 h 1998"/>
                <a:gd name="T42" fmla="*/ 678 w 2752"/>
                <a:gd name="T43" fmla="*/ 1551 h 1998"/>
                <a:gd name="T44" fmla="*/ 584 w 2752"/>
                <a:gd name="T45" fmla="*/ 1638 h 1998"/>
                <a:gd name="T46" fmla="*/ 145 w 2752"/>
                <a:gd name="T47" fmla="*/ 1445 h 1998"/>
                <a:gd name="T48" fmla="*/ 42 w 2752"/>
                <a:gd name="T49" fmla="*/ 1508 h 1998"/>
                <a:gd name="T50" fmla="*/ 147 w 2752"/>
                <a:gd name="T51" fmla="*/ 1505 h 1998"/>
                <a:gd name="T52" fmla="*/ 580 w 2752"/>
                <a:gd name="T53" fmla="*/ 1737 h 1998"/>
                <a:gd name="T54" fmla="*/ 848 w 2752"/>
                <a:gd name="T55" fmla="*/ 1771 h 1998"/>
                <a:gd name="T56" fmla="*/ 800 w 2752"/>
                <a:gd name="T57" fmla="*/ 1567 h 1998"/>
                <a:gd name="T58" fmla="*/ 1053 w 2752"/>
                <a:gd name="T59" fmla="*/ 1277 h 1998"/>
                <a:gd name="T60" fmla="*/ 2047 w 2752"/>
                <a:gd name="T61" fmla="*/ 1371 h 1998"/>
                <a:gd name="T62" fmla="*/ 2096 w 2752"/>
                <a:gd name="T63" fmla="*/ 1465 h 1998"/>
                <a:gd name="T64" fmla="*/ 2178 w 2752"/>
                <a:gd name="T65" fmla="*/ 1452 h 1998"/>
                <a:gd name="T66" fmla="*/ 2630 w 2752"/>
                <a:gd name="T67" fmla="*/ 1957 h 1998"/>
                <a:gd name="T68" fmla="*/ 2737 w 2752"/>
                <a:gd name="T69" fmla="*/ 1901 h 1998"/>
                <a:gd name="T70" fmla="*/ 2646 w 2752"/>
                <a:gd name="T71" fmla="*/ 1882 h 1998"/>
                <a:gd name="T72" fmla="*/ 2195 w 2752"/>
                <a:gd name="T73" fmla="*/ 1432 h 1998"/>
                <a:gd name="T74" fmla="*/ 2525 w 2752"/>
                <a:gd name="T75" fmla="*/ 1232 h 1998"/>
                <a:gd name="T76" fmla="*/ 2637 w 2752"/>
                <a:gd name="T77" fmla="*/ 1202 h 1998"/>
                <a:gd name="T78" fmla="*/ 243 w 2752"/>
                <a:gd name="T79" fmla="*/ 507 h 1998"/>
                <a:gd name="T80" fmla="*/ 175 w 2752"/>
                <a:gd name="T81" fmla="*/ 442 h 1998"/>
                <a:gd name="T82" fmla="*/ 240 w 2752"/>
                <a:gd name="T83" fmla="*/ 374 h 1998"/>
                <a:gd name="T84" fmla="*/ 298 w 2752"/>
                <a:gd name="T85" fmla="*/ 475 h 1998"/>
                <a:gd name="T86" fmla="*/ 850 w 2752"/>
                <a:gd name="T87" fmla="*/ 1654 h 1998"/>
                <a:gd name="T88" fmla="*/ 761 w 2752"/>
                <a:gd name="T89" fmla="*/ 1821 h 1998"/>
                <a:gd name="T90" fmla="*/ 595 w 2752"/>
                <a:gd name="T91" fmla="*/ 1649 h 1998"/>
                <a:gd name="T92" fmla="*/ 608 w 2752"/>
                <a:gd name="T93" fmla="*/ 1623 h 1998"/>
                <a:gd name="T94" fmla="*/ 850 w 2752"/>
                <a:gd name="T95" fmla="*/ 1654 h 1998"/>
                <a:gd name="T96" fmla="*/ 2153 w 2752"/>
                <a:gd name="T97" fmla="*/ 1450 h 1998"/>
                <a:gd name="T98" fmla="*/ 2065 w 2752"/>
                <a:gd name="T99" fmla="*/ 1416 h 1998"/>
                <a:gd name="T100" fmla="*/ 2100 w 2752"/>
                <a:gd name="T101" fmla="*/ 1328 h 1998"/>
                <a:gd name="T102" fmla="*/ 2187 w 2752"/>
                <a:gd name="T103" fmla="*/ 1363 h 1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52" h="1998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7059"/>
              </a:srgbClr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AT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>
                <a:gd name="T0" fmla="*/ 755 w 1384"/>
                <a:gd name="T1" fmla="*/ 18 h 1640"/>
                <a:gd name="T2" fmla="*/ 737 w 1384"/>
                <a:gd name="T3" fmla="*/ 101 h 1640"/>
                <a:gd name="T4" fmla="*/ 787 w 1384"/>
                <a:gd name="T5" fmla="*/ 129 h 1640"/>
                <a:gd name="T6" fmla="*/ 839 w 1384"/>
                <a:gd name="T7" fmla="*/ 585 h 1640"/>
                <a:gd name="T8" fmla="*/ 789 w 1384"/>
                <a:gd name="T9" fmla="*/ 621 h 1640"/>
                <a:gd name="T10" fmla="*/ 778 w 1384"/>
                <a:gd name="T11" fmla="*/ 648 h 1640"/>
                <a:gd name="T12" fmla="*/ 800 w 1384"/>
                <a:gd name="T13" fmla="*/ 721 h 1640"/>
                <a:gd name="T14" fmla="*/ 463 w 1384"/>
                <a:gd name="T15" fmla="*/ 1105 h 1640"/>
                <a:gd name="T16" fmla="*/ 227 w 1384"/>
                <a:gd name="T17" fmla="*/ 1069 h 1640"/>
                <a:gd name="T18" fmla="*/ 45 w 1384"/>
                <a:gd name="T19" fmla="*/ 1413 h 1640"/>
                <a:gd name="T20" fmla="*/ 389 w 1384"/>
                <a:gd name="T21" fmla="*/ 1595 h 1640"/>
                <a:gd name="T22" fmla="*/ 571 w 1384"/>
                <a:gd name="T23" fmla="*/ 1251 h 1640"/>
                <a:gd name="T24" fmla="*/ 475 w 1384"/>
                <a:gd name="T25" fmla="*/ 1114 h 1640"/>
                <a:gd name="T26" fmla="*/ 811 w 1384"/>
                <a:gd name="T27" fmla="*/ 730 h 1640"/>
                <a:gd name="T28" fmla="*/ 843 w 1384"/>
                <a:gd name="T29" fmla="*/ 743 h 1640"/>
                <a:gd name="T30" fmla="*/ 927 w 1384"/>
                <a:gd name="T31" fmla="*/ 706 h 1640"/>
                <a:gd name="T32" fmla="*/ 938 w 1384"/>
                <a:gd name="T33" fmla="*/ 679 h 1640"/>
                <a:gd name="T34" fmla="*/ 939 w 1384"/>
                <a:gd name="T35" fmla="*/ 662 h 1640"/>
                <a:gd name="T36" fmla="*/ 1259 w 1384"/>
                <a:gd name="T37" fmla="*/ 583 h 1640"/>
                <a:gd name="T38" fmla="*/ 1265 w 1384"/>
                <a:gd name="T39" fmla="*/ 594 h 1640"/>
                <a:gd name="T40" fmla="*/ 1348 w 1384"/>
                <a:gd name="T41" fmla="*/ 613 h 1640"/>
                <a:gd name="T42" fmla="*/ 1367 w 1384"/>
                <a:gd name="T43" fmla="*/ 530 h 1640"/>
                <a:gd name="T44" fmla="*/ 1283 w 1384"/>
                <a:gd name="T45" fmla="*/ 511 h 1640"/>
                <a:gd name="T46" fmla="*/ 1256 w 1384"/>
                <a:gd name="T47" fmla="*/ 569 h 1640"/>
                <a:gd name="T48" fmla="*/ 937 w 1384"/>
                <a:gd name="T49" fmla="*/ 648 h 1640"/>
                <a:gd name="T50" fmla="*/ 925 w 1384"/>
                <a:gd name="T51" fmla="*/ 618 h 1640"/>
                <a:gd name="T52" fmla="*/ 873 w 1384"/>
                <a:gd name="T53" fmla="*/ 584 h 1640"/>
                <a:gd name="T54" fmla="*/ 853 w 1384"/>
                <a:gd name="T55" fmla="*/ 583 h 1640"/>
                <a:gd name="T56" fmla="*/ 801 w 1384"/>
                <a:gd name="T57" fmla="*/ 127 h 1640"/>
                <a:gd name="T58" fmla="*/ 820 w 1384"/>
                <a:gd name="T59" fmla="*/ 120 h 1640"/>
                <a:gd name="T60" fmla="*/ 838 w 1384"/>
                <a:gd name="T61" fmla="*/ 36 h 1640"/>
                <a:gd name="T62" fmla="*/ 755 w 1384"/>
                <a:gd name="T63" fmla="*/ 18 h 1640"/>
                <a:gd name="T64" fmla="*/ 913 w 1384"/>
                <a:gd name="T65" fmla="*/ 626 h 1640"/>
                <a:gd name="T66" fmla="*/ 923 w 1384"/>
                <a:gd name="T67" fmla="*/ 651 h 1640"/>
                <a:gd name="T68" fmla="*/ 923 w 1384"/>
                <a:gd name="T69" fmla="*/ 651 h 1640"/>
                <a:gd name="T70" fmla="*/ 924 w 1384"/>
                <a:gd name="T71" fmla="*/ 653 h 1640"/>
                <a:gd name="T72" fmla="*/ 923 w 1384"/>
                <a:gd name="T73" fmla="*/ 676 h 1640"/>
                <a:gd name="T74" fmla="*/ 915 w 1384"/>
                <a:gd name="T75" fmla="*/ 699 h 1640"/>
                <a:gd name="T76" fmla="*/ 845 w 1384"/>
                <a:gd name="T77" fmla="*/ 729 h 1640"/>
                <a:gd name="T78" fmla="*/ 792 w 1384"/>
                <a:gd name="T79" fmla="*/ 651 h 1640"/>
                <a:gd name="T80" fmla="*/ 801 w 1384"/>
                <a:gd name="T81" fmla="*/ 628 h 1640"/>
                <a:gd name="T82" fmla="*/ 870 w 1384"/>
                <a:gd name="T83" fmla="*/ 598 h 1640"/>
                <a:gd name="T84" fmla="*/ 913 w 1384"/>
                <a:gd name="T85" fmla="*/ 626 h 1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84" h="164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705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AT"/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>
                <a:gd name="T0" fmla="*/ 3469 w 3984"/>
                <a:gd name="T1" fmla="*/ 613 h 3221"/>
                <a:gd name="T2" fmla="*/ 3562 w 3984"/>
                <a:gd name="T3" fmla="*/ 361 h 3221"/>
                <a:gd name="T4" fmla="*/ 3303 w 3984"/>
                <a:gd name="T5" fmla="*/ 648 h 3221"/>
                <a:gd name="T6" fmla="*/ 3067 w 3984"/>
                <a:gd name="T7" fmla="*/ 735 h 3221"/>
                <a:gd name="T8" fmla="*/ 2837 w 3984"/>
                <a:gd name="T9" fmla="*/ 1 h 3221"/>
                <a:gd name="T10" fmla="*/ 2428 w 3984"/>
                <a:gd name="T11" fmla="*/ 484 h 3221"/>
                <a:gd name="T12" fmla="*/ 1356 w 3984"/>
                <a:gd name="T13" fmla="*/ 790 h 3221"/>
                <a:gd name="T14" fmla="*/ 971 w 3984"/>
                <a:gd name="T15" fmla="*/ 488 h 3221"/>
                <a:gd name="T16" fmla="*/ 805 w 3984"/>
                <a:gd name="T17" fmla="*/ 1002 h 3221"/>
                <a:gd name="T18" fmla="*/ 54 w 3984"/>
                <a:gd name="T19" fmla="*/ 987 h 3221"/>
                <a:gd name="T20" fmla="*/ 136 w 3984"/>
                <a:gd name="T21" fmla="*/ 1065 h 3221"/>
                <a:gd name="T22" fmla="*/ 1367 w 3984"/>
                <a:gd name="T23" fmla="*/ 818 h 3221"/>
                <a:gd name="T24" fmla="*/ 1187 w 3984"/>
                <a:gd name="T25" fmla="*/ 1428 h 3221"/>
                <a:gd name="T26" fmla="*/ 411 w 3984"/>
                <a:gd name="T27" fmla="*/ 1887 h 3221"/>
                <a:gd name="T28" fmla="*/ 530 w 3984"/>
                <a:gd name="T29" fmla="*/ 1897 h 3221"/>
                <a:gd name="T30" fmla="*/ 1266 w 3984"/>
                <a:gd name="T31" fmla="*/ 1822 h 3221"/>
                <a:gd name="T32" fmla="*/ 1455 w 3984"/>
                <a:gd name="T33" fmla="*/ 2596 h 3221"/>
                <a:gd name="T34" fmla="*/ 1590 w 3984"/>
                <a:gd name="T35" fmla="*/ 3159 h 3221"/>
                <a:gd name="T36" fmla="*/ 2132 w 3984"/>
                <a:gd name="T37" fmla="*/ 2960 h 3221"/>
                <a:gd name="T38" fmla="*/ 2477 w 3984"/>
                <a:gd name="T39" fmla="*/ 3140 h 3221"/>
                <a:gd name="T40" fmla="*/ 2144 w 3984"/>
                <a:gd name="T41" fmla="*/ 2783 h 3221"/>
                <a:gd name="T42" fmla="*/ 1610 w 3984"/>
                <a:gd name="T43" fmla="*/ 2915 h 3221"/>
                <a:gd name="T44" fmla="*/ 1700 w 3984"/>
                <a:gd name="T45" fmla="*/ 2189 h 3221"/>
                <a:gd name="T46" fmla="*/ 2100 w 3984"/>
                <a:gd name="T47" fmla="*/ 2051 h 3221"/>
                <a:gd name="T48" fmla="*/ 2446 w 3984"/>
                <a:gd name="T49" fmla="*/ 2297 h 3221"/>
                <a:gd name="T50" fmla="*/ 2717 w 3984"/>
                <a:gd name="T51" fmla="*/ 2678 h 3221"/>
                <a:gd name="T52" fmla="*/ 2578 w 3984"/>
                <a:gd name="T53" fmla="*/ 2266 h 3221"/>
                <a:gd name="T54" fmla="*/ 3000 w 3984"/>
                <a:gd name="T55" fmla="*/ 2039 h 3221"/>
                <a:gd name="T56" fmla="*/ 2207 w 3984"/>
                <a:gd name="T57" fmla="*/ 1989 h 3221"/>
                <a:gd name="T58" fmla="*/ 1942 w 3984"/>
                <a:gd name="T59" fmla="*/ 1372 h 3221"/>
                <a:gd name="T60" fmla="*/ 2782 w 3984"/>
                <a:gd name="T61" fmla="*/ 1778 h 3221"/>
                <a:gd name="T62" fmla="*/ 1901 w 3984"/>
                <a:gd name="T63" fmla="*/ 1235 h 3221"/>
                <a:gd name="T64" fmla="*/ 1462 w 3984"/>
                <a:gd name="T65" fmla="*/ 888 h 3221"/>
                <a:gd name="T66" fmla="*/ 2483 w 3984"/>
                <a:gd name="T67" fmla="*/ 535 h 3221"/>
                <a:gd name="T68" fmla="*/ 3038 w 3984"/>
                <a:gd name="T69" fmla="*/ 741 h 3221"/>
                <a:gd name="T70" fmla="*/ 3114 w 3984"/>
                <a:gd name="T71" fmla="*/ 1446 h 3221"/>
                <a:gd name="T72" fmla="*/ 3262 w 3984"/>
                <a:gd name="T73" fmla="*/ 1241 h 3221"/>
                <a:gd name="T74" fmla="*/ 3736 w 3984"/>
                <a:gd name="T75" fmla="*/ 1120 h 3221"/>
                <a:gd name="T76" fmla="*/ 3455 w 3984"/>
                <a:gd name="T77" fmla="*/ 714 h 3221"/>
                <a:gd name="T78" fmla="*/ 3971 w 3984"/>
                <a:gd name="T79" fmla="*/ 459 h 3221"/>
                <a:gd name="T80" fmla="*/ 24 w 3984"/>
                <a:gd name="T81" fmla="*/ 1025 h 3221"/>
                <a:gd name="T82" fmla="*/ 513 w 3984"/>
                <a:gd name="T83" fmla="*/ 1951 h 3221"/>
                <a:gd name="T84" fmla="*/ 511 w 3984"/>
                <a:gd name="T85" fmla="*/ 1891 h 3221"/>
                <a:gd name="T86" fmla="*/ 1597 w 3984"/>
                <a:gd name="T87" fmla="*/ 3146 h 3221"/>
                <a:gd name="T88" fmla="*/ 2576 w 3984"/>
                <a:gd name="T89" fmla="*/ 2198 h 3221"/>
                <a:gd name="T90" fmla="*/ 2428 w 3984"/>
                <a:gd name="T91" fmla="*/ 2173 h 3221"/>
                <a:gd name="T92" fmla="*/ 1509 w 3984"/>
                <a:gd name="T93" fmla="*/ 2502 h 3221"/>
                <a:gd name="T94" fmla="*/ 966 w 3984"/>
                <a:gd name="T95" fmla="*/ 2193 h 3221"/>
                <a:gd name="T96" fmla="*/ 1643 w 3984"/>
                <a:gd name="T97" fmla="*/ 2021 h 3221"/>
                <a:gd name="T98" fmla="*/ 1787 w 3984"/>
                <a:gd name="T99" fmla="*/ 1287 h 3221"/>
                <a:gd name="T100" fmla="*/ 1784 w 3984"/>
                <a:gd name="T101" fmla="*/ 1349 h 3221"/>
                <a:gd name="T102" fmla="*/ 2045 w 3984"/>
                <a:gd name="T103" fmla="*/ 1811 h 3221"/>
                <a:gd name="T104" fmla="*/ 1656 w 3984"/>
                <a:gd name="T105" fmla="*/ 2014 h 3221"/>
                <a:gd name="T106" fmla="*/ 1438 w 3984"/>
                <a:gd name="T107" fmla="*/ 1427 h 3221"/>
                <a:gd name="T108" fmla="*/ 1587 w 3984"/>
                <a:gd name="T109" fmla="*/ 820 h 3221"/>
                <a:gd name="T110" fmla="*/ 1546 w 3984"/>
                <a:gd name="T111" fmla="*/ 655 h 3221"/>
                <a:gd name="T112" fmla="*/ 2513 w 3984"/>
                <a:gd name="T113" fmla="*/ 529 h 3221"/>
                <a:gd name="T114" fmla="*/ 2532 w 3984"/>
                <a:gd name="T115" fmla="*/ 187 h 3221"/>
                <a:gd name="T116" fmla="*/ 3046 w 3984"/>
                <a:gd name="T117" fmla="*/ 621 h 3221"/>
                <a:gd name="T118" fmla="*/ 3339 w 3984"/>
                <a:gd name="T119" fmla="*/ 1388 h 3221"/>
                <a:gd name="T120" fmla="*/ 3121 w 3984"/>
                <a:gd name="T121" fmla="*/ 1306 h 3221"/>
                <a:gd name="T122" fmla="*/ 3929 w 3984"/>
                <a:gd name="T123" fmla="*/ 475 h 3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84" h="3221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705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AT"/>
            </a:p>
          </p:txBody>
        </p:sp>
      </p:grpSp>
      <p:pic>
        <p:nvPicPr>
          <p:cNvPr id="21" name="Grafik 20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4892" y="200660"/>
            <a:ext cx="2781709" cy="11768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75008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platzhalter 3"/>
          <p:cNvSpPr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err="1"/>
              <a:t>Titelmasterformat</a:t>
            </a:r>
            <a:endParaRPr lang="en-GB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96864" y="1698551"/>
            <a:ext cx="8562974" cy="2408274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96864" y="1001413"/>
            <a:ext cx="8562975" cy="563043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/>
              <a:t>Headlines</a:t>
            </a:r>
          </a:p>
        </p:txBody>
      </p:sp>
    </p:spTree>
    <p:extLst>
      <p:ext uri="{BB962C8B-B14F-4D97-AF65-F5344CB8AC3E}">
        <p14:creationId xmlns:p14="http://schemas.microsoft.com/office/powerpoint/2010/main" val="120361203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s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platzhalter 3"/>
          <p:cNvSpPr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err="1"/>
              <a:t>Titelmasterformat</a:t>
            </a:r>
            <a:endParaRPr lang="en-GB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96864" y="1698551"/>
            <a:ext cx="4140000" cy="2408274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96865" y="1001413"/>
            <a:ext cx="8434186" cy="563043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/>
              <a:t>Headlines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591050" y="1682602"/>
            <a:ext cx="4140000" cy="2408274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1510171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/ no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platzhalter 3"/>
          <p:cNvSpPr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96864" y="980854"/>
            <a:ext cx="8562974" cy="3125972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545208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Break with P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1704338" y="2804733"/>
            <a:ext cx="12034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de-AT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59040" y="670256"/>
            <a:ext cx="3294063" cy="1935162"/>
          </a:xfrm>
        </p:spPr>
        <p:txBody>
          <a:bodyPr anchor="b">
            <a:normAutofit/>
          </a:bodyPr>
          <a:lstStyle>
            <a:lvl1pPr marL="0" indent="0" algn="ctr">
              <a:buNone/>
              <a:defRPr sz="3000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59040" y="2880032"/>
            <a:ext cx="3294063" cy="842963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Subtext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617933" y="4808762"/>
            <a:ext cx="3600450" cy="293914"/>
          </a:xfrm>
        </p:spPr>
        <p:txBody>
          <a:bodyPr anchor="b">
            <a:noAutofit/>
          </a:bodyPr>
          <a:lstStyle>
            <a:lvl1pPr marL="0" indent="0" algn="r">
              <a:buNone/>
              <a:defRPr sz="900">
                <a:solidFill>
                  <a:schemeClr val="bg1"/>
                </a:solidFill>
              </a:defRPr>
            </a:lvl1pPr>
            <a:lvl2pPr>
              <a:defRPr sz="9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Set Copyright </a:t>
            </a:r>
            <a:r>
              <a:rPr lang="de-DE" err="1"/>
              <a:t>here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0162842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Break with P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6276338" y="2804733"/>
            <a:ext cx="12034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-14748"/>
            <a:ext cx="4572000" cy="5143500"/>
          </a:xfrm>
        </p:spPr>
        <p:txBody>
          <a:bodyPr/>
          <a:lstStyle/>
          <a:p>
            <a:endParaRPr lang="de-AT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210968" y="670256"/>
            <a:ext cx="3294063" cy="1935162"/>
          </a:xfrm>
        </p:spPr>
        <p:txBody>
          <a:bodyPr anchor="b">
            <a:normAutofit/>
          </a:bodyPr>
          <a:lstStyle>
            <a:lvl1pPr marL="0" indent="0" algn="ctr">
              <a:buNone/>
              <a:defRPr sz="3000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210968" y="2880032"/>
            <a:ext cx="3294063" cy="842963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Subtext</a:t>
            </a:r>
          </a:p>
        </p:txBody>
      </p:sp>
      <p:sp>
        <p:nvSpPr>
          <p:cNvPr id="12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-72574" y="4800595"/>
            <a:ext cx="3600450" cy="293914"/>
          </a:xfrm>
        </p:spPr>
        <p:txBody>
          <a:bodyPr anchor="b">
            <a:noAutofit/>
          </a:bodyPr>
          <a:lstStyle>
            <a:lvl1pPr marL="0" indent="0" algn="l">
              <a:buNone/>
              <a:defRPr sz="900">
                <a:solidFill>
                  <a:schemeClr val="bg1"/>
                </a:solidFill>
              </a:defRPr>
            </a:lvl1pPr>
            <a:lvl2pPr>
              <a:defRPr sz="9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Set Copyright </a:t>
            </a:r>
            <a:r>
              <a:rPr lang="de-DE" err="1"/>
              <a:t>here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533415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144870"/>
            <a:ext cx="8159751" cy="19351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err="1"/>
              <a:t>Define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channel</a:t>
            </a:r>
            <a:r>
              <a:rPr lang="de-DE"/>
              <a:t> mix </a:t>
            </a:r>
            <a:r>
              <a:rPr lang="de-DE" err="1"/>
              <a:t>carefully</a:t>
            </a:r>
            <a:br>
              <a:rPr lang="de-DE"/>
            </a:br>
            <a:r>
              <a:rPr lang="de-DE"/>
              <a:t>to </a:t>
            </a:r>
            <a:r>
              <a:rPr lang="de-DE" err="1"/>
              <a:t>ensure</a:t>
            </a:r>
            <a:r>
              <a:rPr lang="de-DE"/>
              <a:t> that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really</a:t>
            </a:r>
            <a:br>
              <a:rPr lang="de-DE"/>
            </a:br>
            <a:r>
              <a:rPr lang="de-DE" err="1"/>
              <a:t>reach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audience</a:t>
            </a:r>
            <a:endParaRPr lang="de-DE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2972591" y="3480619"/>
            <a:ext cx="3294063" cy="96102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/>
              <a:t>Subtext</a:t>
            </a:r>
          </a:p>
        </p:txBody>
      </p:sp>
      <p:cxnSp>
        <p:nvCxnSpPr>
          <p:cNvPr id="10" name="Gerade Verbindung 7"/>
          <p:cNvCxnSpPr/>
          <p:nvPr userDrawn="1"/>
        </p:nvCxnSpPr>
        <p:spPr>
          <a:xfrm>
            <a:off x="3164851" y="3325433"/>
            <a:ext cx="28142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43257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144870"/>
            <a:ext cx="8159751" cy="19351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err="1"/>
              <a:t>Define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channel</a:t>
            </a:r>
            <a:r>
              <a:rPr lang="de-DE"/>
              <a:t> mix </a:t>
            </a:r>
            <a:r>
              <a:rPr lang="de-DE" err="1"/>
              <a:t>carefully</a:t>
            </a:r>
            <a:br>
              <a:rPr lang="de-DE"/>
            </a:br>
            <a:r>
              <a:rPr lang="de-DE"/>
              <a:t>to </a:t>
            </a:r>
            <a:r>
              <a:rPr lang="de-DE" err="1"/>
              <a:t>ensure</a:t>
            </a:r>
            <a:r>
              <a:rPr lang="de-DE"/>
              <a:t> that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really</a:t>
            </a:r>
            <a:br>
              <a:rPr lang="de-DE"/>
            </a:br>
            <a:r>
              <a:rPr lang="de-DE" err="1"/>
              <a:t>reach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audience</a:t>
            </a:r>
            <a:endParaRPr lang="de-DE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2972591" y="3480619"/>
            <a:ext cx="3294063" cy="96102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Subtext</a:t>
            </a:r>
          </a:p>
        </p:txBody>
      </p:sp>
      <p:cxnSp>
        <p:nvCxnSpPr>
          <p:cNvPr id="10" name="Gerade Verbindung 7"/>
          <p:cNvCxnSpPr/>
          <p:nvPr userDrawn="1"/>
        </p:nvCxnSpPr>
        <p:spPr>
          <a:xfrm>
            <a:off x="3164851" y="3325433"/>
            <a:ext cx="28142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40952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17"/>
          <p:cNvCxnSpPr/>
          <p:nvPr userDrawn="1"/>
        </p:nvCxnSpPr>
        <p:spPr>
          <a:xfrm flipH="1">
            <a:off x="4419601" y="1033123"/>
            <a:ext cx="1" cy="358849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7"/>
          <p:cNvCxnSpPr/>
          <p:nvPr userDrawn="1"/>
        </p:nvCxnSpPr>
        <p:spPr>
          <a:xfrm flipH="1">
            <a:off x="4417813" y="1778759"/>
            <a:ext cx="1" cy="358849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7"/>
          <p:cNvCxnSpPr/>
          <p:nvPr userDrawn="1"/>
        </p:nvCxnSpPr>
        <p:spPr>
          <a:xfrm flipH="1">
            <a:off x="4417813" y="2524395"/>
            <a:ext cx="1" cy="358849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7"/>
          <p:cNvCxnSpPr/>
          <p:nvPr userDrawn="1"/>
        </p:nvCxnSpPr>
        <p:spPr>
          <a:xfrm flipH="1">
            <a:off x="4417815" y="4015665"/>
            <a:ext cx="1" cy="484898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7"/>
          <p:cNvCxnSpPr/>
          <p:nvPr userDrawn="1"/>
        </p:nvCxnSpPr>
        <p:spPr>
          <a:xfrm flipH="1">
            <a:off x="4417813" y="3270030"/>
            <a:ext cx="1" cy="358849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/>
          <p:cNvSpPr>
            <a:spLocks noGrp="1"/>
          </p:cNvSpPr>
          <p:nvPr>
            <p:ph type="sldNum" sz="quarter" idx="21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</p:spPr>
        <p:txBody>
          <a:bodyPr/>
          <a:lstStyle/>
          <a:p>
            <a:fld id="{D6C7D21A-03E0-495F-99BC-0DE19E98C8C7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32" name="Freeform 15"/>
          <p:cNvSpPr>
            <a:spLocks noEditPoints="1"/>
          </p:cNvSpPr>
          <p:nvPr userDrawn="1"/>
        </p:nvSpPr>
        <p:spPr bwMode="auto">
          <a:xfrm rot="19424853">
            <a:off x="4082178" y="4315730"/>
            <a:ext cx="922819" cy="564693"/>
          </a:xfrm>
          <a:custGeom>
            <a:avLst/>
            <a:gdLst>
              <a:gd name="T0" fmla="*/ 1906 w 1979"/>
              <a:gd name="T1" fmla="*/ 486 h 1210"/>
              <a:gd name="T2" fmla="*/ 1855 w 1979"/>
              <a:gd name="T3" fmla="*/ 554 h 1210"/>
              <a:gd name="T4" fmla="*/ 1869 w 1979"/>
              <a:gd name="T5" fmla="*/ 585 h 1210"/>
              <a:gd name="T6" fmla="*/ 1685 w 1979"/>
              <a:gd name="T7" fmla="*/ 789 h 1210"/>
              <a:gd name="T8" fmla="*/ 1681 w 1979"/>
              <a:gd name="T9" fmla="*/ 786 h 1210"/>
              <a:gd name="T10" fmla="*/ 1620 w 1979"/>
              <a:gd name="T11" fmla="*/ 772 h 1210"/>
              <a:gd name="T12" fmla="*/ 1574 w 1979"/>
              <a:gd name="T13" fmla="*/ 799 h 1210"/>
              <a:gd name="T14" fmla="*/ 1078 w 1979"/>
              <a:gd name="T15" fmla="*/ 425 h 1210"/>
              <a:gd name="T16" fmla="*/ 1113 w 1979"/>
              <a:gd name="T17" fmla="*/ 212 h 1210"/>
              <a:gd name="T18" fmla="*/ 810 w 1979"/>
              <a:gd name="T19" fmla="*/ 52 h 1210"/>
              <a:gd name="T20" fmla="*/ 648 w 1979"/>
              <a:gd name="T21" fmla="*/ 220 h 1210"/>
              <a:gd name="T22" fmla="*/ 149 w 1979"/>
              <a:gd name="T23" fmla="*/ 89 h 1210"/>
              <a:gd name="T24" fmla="*/ 150 w 1979"/>
              <a:gd name="T25" fmla="*/ 72 h 1210"/>
              <a:gd name="T26" fmla="*/ 71 w 1979"/>
              <a:gd name="T27" fmla="*/ 3 h 1210"/>
              <a:gd name="T28" fmla="*/ 3 w 1979"/>
              <a:gd name="T29" fmla="*/ 82 h 1210"/>
              <a:gd name="T30" fmla="*/ 81 w 1979"/>
              <a:gd name="T31" fmla="*/ 151 h 1210"/>
              <a:gd name="T32" fmla="*/ 90 w 1979"/>
              <a:gd name="T33" fmla="*/ 149 h 1210"/>
              <a:gd name="T34" fmla="*/ 165 w 1979"/>
              <a:gd name="T35" fmla="*/ 401 h 1210"/>
              <a:gd name="T36" fmla="*/ 158 w 1979"/>
              <a:gd name="T37" fmla="*/ 405 h 1210"/>
              <a:gd name="T38" fmla="*/ 138 w 1979"/>
              <a:gd name="T39" fmla="*/ 488 h 1210"/>
              <a:gd name="T40" fmla="*/ 220 w 1979"/>
              <a:gd name="T41" fmla="*/ 508 h 1210"/>
              <a:gd name="T42" fmla="*/ 241 w 1979"/>
              <a:gd name="T43" fmla="*/ 425 h 1210"/>
              <a:gd name="T44" fmla="*/ 179 w 1979"/>
              <a:gd name="T45" fmla="*/ 397 h 1210"/>
              <a:gd name="T46" fmla="*/ 104 w 1979"/>
              <a:gd name="T47" fmla="*/ 145 h 1210"/>
              <a:gd name="T48" fmla="*/ 146 w 1979"/>
              <a:gd name="T49" fmla="*/ 103 h 1210"/>
              <a:gd name="T50" fmla="*/ 644 w 1979"/>
              <a:gd name="T51" fmla="*/ 233 h 1210"/>
              <a:gd name="T52" fmla="*/ 650 w 1979"/>
              <a:gd name="T53" fmla="*/ 355 h 1210"/>
              <a:gd name="T54" fmla="*/ 953 w 1979"/>
              <a:gd name="T55" fmla="*/ 516 h 1210"/>
              <a:gd name="T56" fmla="*/ 1070 w 1979"/>
              <a:gd name="T57" fmla="*/ 437 h 1210"/>
              <a:gd name="T58" fmla="*/ 1565 w 1979"/>
              <a:gd name="T59" fmla="*/ 811 h 1210"/>
              <a:gd name="T60" fmla="*/ 1588 w 1979"/>
              <a:gd name="T61" fmla="*/ 919 h 1210"/>
              <a:gd name="T62" fmla="*/ 1649 w 1979"/>
              <a:gd name="T63" fmla="*/ 932 h 1210"/>
              <a:gd name="T64" fmla="*/ 1650 w 1979"/>
              <a:gd name="T65" fmla="*/ 932 h 1210"/>
              <a:gd name="T66" fmla="*/ 1696 w 1979"/>
              <a:gd name="T67" fmla="*/ 1086 h 1210"/>
              <a:gd name="T68" fmla="*/ 1664 w 1979"/>
              <a:gd name="T69" fmla="*/ 1117 h 1210"/>
              <a:gd name="T70" fmla="*/ 1695 w 1979"/>
              <a:gd name="T71" fmla="*/ 1196 h 1210"/>
              <a:gd name="T72" fmla="*/ 1775 w 1979"/>
              <a:gd name="T73" fmla="*/ 1166 h 1210"/>
              <a:gd name="T74" fmla="*/ 1744 w 1979"/>
              <a:gd name="T75" fmla="*/ 1086 h 1210"/>
              <a:gd name="T76" fmla="*/ 1709 w 1979"/>
              <a:gd name="T77" fmla="*/ 1082 h 1210"/>
              <a:gd name="T78" fmla="*/ 1664 w 1979"/>
              <a:gd name="T79" fmla="*/ 928 h 1210"/>
              <a:gd name="T80" fmla="*/ 1701 w 1979"/>
              <a:gd name="T81" fmla="*/ 899 h 1210"/>
              <a:gd name="T82" fmla="*/ 1704 w 1979"/>
              <a:gd name="T83" fmla="*/ 895 h 1210"/>
              <a:gd name="T84" fmla="*/ 1696 w 1979"/>
              <a:gd name="T85" fmla="*/ 799 h 1210"/>
              <a:gd name="T86" fmla="*/ 1880 w 1979"/>
              <a:gd name="T87" fmla="*/ 595 h 1210"/>
              <a:gd name="T88" fmla="*/ 1923 w 1979"/>
              <a:gd name="T89" fmla="*/ 606 h 1210"/>
              <a:gd name="T90" fmla="*/ 1974 w 1979"/>
              <a:gd name="T91" fmla="*/ 538 h 1210"/>
              <a:gd name="T92" fmla="*/ 1906 w 1979"/>
              <a:gd name="T93" fmla="*/ 486 h 1210"/>
              <a:gd name="T94" fmla="*/ 1689 w 1979"/>
              <a:gd name="T95" fmla="*/ 890 h 1210"/>
              <a:gd name="T96" fmla="*/ 1646 w 1979"/>
              <a:gd name="T97" fmla="*/ 918 h 1210"/>
              <a:gd name="T98" fmla="*/ 1597 w 1979"/>
              <a:gd name="T99" fmla="*/ 907 h 1210"/>
              <a:gd name="T100" fmla="*/ 1578 w 1979"/>
              <a:gd name="T101" fmla="*/ 817 h 1210"/>
              <a:gd name="T102" fmla="*/ 1580 w 1979"/>
              <a:gd name="T103" fmla="*/ 814 h 1210"/>
              <a:gd name="T104" fmla="*/ 1623 w 1979"/>
              <a:gd name="T105" fmla="*/ 787 h 1210"/>
              <a:gd name="T106" fmla="*/ 1673 w 1979"/>
              <a:gd name="T107" fmla="*/ 798 h 1210"/>
              <a:gd name="T108" fmla="*/ 1689 w 1979"/>
              <a:gd name="T109" fmla="*/ 89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79" h="121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861964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 userDrawn="1"/>
        </p:nvCxnSpPr>
        <p:spPr>
          <a:xfrm>
            <a:off x="4416983" y="3663950"/>
            <a:ext cx="0" cy="1505531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7"/>
          <p:cNvCxnSpPr/>
          <p:nvPr userDrawn="1"/>
        </p:nvCxnSpPr>
        <p:spPr>
          <a:xfrm flipH="1">
            <a:off x="4419601" y="1483242"/>
            <a:ext cx="1" cy="1315772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202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03038" y="3899999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603038" y="3270023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2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603038" y="1703147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3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03038" y="1073171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306657" y="3067969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 algn="r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5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06658" y="2437993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 algn="r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cxnSp>
        <p:nvCxnSpPr>
          <p:cNvPr id="17" name="Straight Connector 8"/>
          <p:cNvCxnSpPr/>
          <p:nvPr userDrawn="1"/>
        </p:nvCxnSpPr>
        <p:spPr>
          <a:xfrm>
            <a:off x="4409888" y="3657600"/>
            <a:ext cx="0" cy="1022124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4416984" y="-790835"/>
            <a:ext cx="2617" cy="1636097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8"/>
          <p:cNvCxnSpPr/>
          <p:nvPr userDrawn="1"/>
        </p:nvCxnSpPr>
        <p:spPr>
          <a:xfrm>
            <a:off x="4409888" y="1387096"/>
            <a:ext cx="0" cy="1781554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223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8"/>
          <p:cNvCxnSpPr/>
          <p:nvPr userDrawn="1"/>
        </p:nvCxnSpPr>
        <p:spPr>
          <a:xfrm flipH="1">
            <a:off x="4409888" y="3091039"/>
            <a:ext cx="7096" cy="1588685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7"/>
          <p:cNvCxnSpPr/>
          <p:nvPr userDrawn="1"/>
        </p:nvCxnSpPr>
        <p:spPr>
          <a:xfrm flipH="1">
            <a:off x="4416984" y="-790835"/>
            <a:ext cx="2617" cy="1636097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03038" y="3262019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2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603038" y="2632043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603038" y="1065167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03038" y="435191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5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306657" y="2429989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 algn="r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6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06658" y="1800013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 algn="r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cxnSp>
        <p:nvCxnSpPr>
          <p:cNvPr id="37" name="Straight Connector 8"/>
          <p:cNvCxnSpPr/>
          <p:nvPr userDrawn="1"/>
        </p:nvCxnSpPr>
        <p:spPr>
          <a:xfrm>
            <a:off x="4409888" y="1387096"/>
            <a:ext cx="0" cy="1360714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5"/>
          <p:cNvSpPr>
            <a:spLocks noEditPoints="1"/>
          </p:cNvSpPr>
          <p:nvPr userDrawn="1"/>
        </p:nvSpPr>
        <p:spPr bwMode="auto">
          <a:xfrm rot="19424853">
            <a:off x="4075828" y="4576080"/>
            <a:ext cx="922819" cy="564693"/>
          </a:xfrm>
          <a:custGeom>
            <a:avLst/>
            <a:gdLst>
              <a:gd name="T0" fmla="*/ 1906 w 1979"/>
              <a:gd name="T1" fmla="*/ 486 h 1210"/>
              <a:gd name="T2" fmla="*/ 1855 w 1979"/>
              <a:gd name="T3" fmla="*/ 554 h 1210"/>
              <a:gd name="T4" fmla="*/ 1869 w 1979"/>
              <a:gd name="T5" fmla="*/ 585 h 1210"/>
              <a:gd name="T6" fmla="*/ 1685 w 1979"/>
              <a:gd name="T7" fmla="*/ 789 h 1210"/>
              <a:gd name="T8" fmla="*/ 1681 w 1979"/>
              <a:gd name="T9" fmla="*/ 786 h 1210"/>
              <a:gd name="T10" fmla="*/ 1620 w 1979"/>
              <a:gd name="T11" fmla="*/ 772 h 1210"/>
              <a:gd name="T12" fmla="*/ 1574 w 1979"/>
              <a:gd name="T13" fmla="*/ 799 h 1210"/>
              <a:gd name="T14" fmla="*/ 1078 w 1979"/>
              <a:gd name="T15" fmla="*/ 425 h 1210"/>
              <a:gd name="T16" fmla="*/ 1113 w 1979"/>
              <a:gd name="T17" fmla="*/ 212 h 1210"/>
              <a:gd name="T18" fmla="*/ 810 w 1979"/>
              <a:gd name="T19" fmla="*/ 52 h 1210"/>
              <a:gd name="T20" fmla="*/ 648 w 1979"/>
              <a:gd name="T21" fmla="*/ 220 h 1210"/>
              <a:gd name="T22" fmla="*/ 149 w 1979"/>
              <a:gd name="T23" fmla="*/ 89 h 1210"/>
              <a:gd name="T24" fmla="*/ 150 w 1979"/>
              <a:gd name="T25" fmla="*/ 72 h 1210"/>
              <a:gd name="T26" fmla="*/ 71 w 1979"/>
              <a:gd name="T27" fmla="*/ 3 h 1210"/>
              <a:gd name="T28" fmla="*/ 3 w 1979"/>
              <a:gd name="T29" fmla="*/ 82 h 1210"/>
              <a:gd name="T30" fmla="*/ 81 w 1979"/>
              <a:gd name="T31" fmla="*/ 151 h 1210"/>
              <a:gd name="T32" fmla="*/ 90 w 1979"/>
              <a:gd name="T33" fmla="*/ 149 h 1210"/>
              <a:gd name="T34" fmla="*/ 165 w 1979"/>
              <a:gd name="T35" fmla="*/ 401 h 1210"/>
              <a:gd name="T36" fmla="*/ 158 w 1979"/>
              <a:gd name="T37" fmla="*/ 405 h 1210"/>
              <a:gd name="T38" fmla="*/ 138 w 1979"/>
              <a:gd name="T39" fmla="*/ 488 h 1210"/>
              <a:gd name="T40" fmla="*/ 220 w 1979"/>
              <a:gd name="T41" fmla="*/ 508 h 1210"/>
              <a:gd name="T42" fmla="*/ 241 w 1979"/>
              <a:gd name="T43" fmla="*/ 425 h 1210"/>
              <a:gd name="T44" fmla="*/ 179 w 1979"/>
              <a:gd name="T45" fmla="*/ 397 h 1210"/>
              <a:gd name="T46" fmla="*/ 104 w 1979"/>
              <a:gd name="T47" fmla="*/ 145 h 1210"/>
              <a:gd name="T48" fmla="*/ 146 w 1979"/>
              <a:gd name="T49" fmla="*/ 103 h 1210"/>
              <a:gd name="T50" fmla="*/ 644 w 1979"/>
              <a:gd name="T51" fmla="*/ 233 h 1210"/>
              <a:gd name="T52" fmla="*/ 650 w 1979"/>
              <a:gd name="T53" fmla="*/ 355 h 1210"/>
              <a:gd name="T54" fmla="*/ 953 w 1979"/>
              <a:gd name="T55" fmla="*/ 516 h 1210"/>
              <a:gd name="T56" fmla="*/ 1070 w 1979"/>
              <a:gd name="T57" fmla="*/ 437 h 1210"/>
              <a:gd name="T58" fmla="*/ 1565 w 1979"/>
              <a:gd name="T59" fmla="*/ 811 h 1210"/>
              <a:gd name="T60" fmla="*/ 1588 w 1979"/>
              <a:gd name="T61" fmla="*/ 919 h 1210"/>
              <a:gd name="T62" fmla="*/ 1649 w 1979"/>
              <a:gd name="T63" fmla="*/ 932 h 1210"/>
              <a:gd name="T64" fmla="*/ 1650 w 1979"/>
              <a:gd name="T65" fmla="*/ 932 h 1210"/>
              <a:gd name="T66" fmla="*/ 1696 w 1979"/>
              <a:gd name="T67" fmla="*/ 1086 h 1210"/>
              <a:gd name="T68" fmla="*/ 1664 w 1979"/>
              <a:gd name="T69" fmla="*/ 1117 h 1210"/>
              <a:gd name="T70" fmla="*/ 1695 w 1979"/>
              <a:gd name="T71" fmla="*/ 1196 h 1210"/>
              <a:gd name="T72" fmla="*/ 1775 w 1979"/>
              <a:gd name="T73" fmla="*/ 1166 h 1210"/>
              <a:gd name="T74" fmla="*/ 1744 w 1979"/>
              <a:gd name="T75" fmla="*/ 1086 h 1210"/>
              <a:gd name="T76" fmla="*/ 1709 w 1979"/>
              <a:gd name="T77" fmla="*/ 1082 h 1210"/>
              <a:gd name="T78" fmla="*/ 1664 w 1979"/>
              <a:gd name="T79" fmla="*/ 928 h 1210"/>
              <a:gd name="T80" fmla="*/ 1701 w 1979"/>
              <a:gd name="T81" fmla="*/ 899 h 1210"/>
              <a:gd name="T82" fmla="*/ 1704 w 1979"/>
              <a:gd name="T83" fmla="*/ 895 h 1210"/>
              <a:gd name="T84" fmla="*/ 1696 w 1979"/>
              <a:gd name="T85" fmla="*/ 799 h 1210"/>
              <a:gd name="T86" fmla="*/ 1880 w 1979"/>
              <a:gd name="T87" fmla="*/ 595 h 1210"/>
              <a:gd name="T88" fmla="*/ 1923 w 1979"/>
              <a:gd name="T89" fmla="*/ 606 h 1210"/>
              <a:gd name="T90" fmla="*/ 1974 w 1979"/>
              <a:gd name="T91" fmla="*/ 538 h 1210"/>
              <a:gd name="T92" fmla="*/ 1906 w 1979"/>
              <a:gd name="T93" fmla="*/ 486 h 1210"/>
              <a:gd name="T94" fmla="*/ 1689 w 1979"/>
              <a:gd name="T95" fmla="*/ 890 h 1210"/>
              <a:gd name="T96" fmla="*/ 1646 w 1979"/>
              <a:gd name="T97" fmla="*/ 918 h 1210"/>
              <a:gd name="T98" fmla="*/ 1597 w 1979"/>
              <a:gd name="T99" fmla="*/ 907 h 1210"/>
              <a:gd name="T100" fmla="*/ 1578 w 1979"/>
              <a:gd name="T101" fmla="*/ 817 h 1210"/>
              <a:gd name="T102" fmla="*/ 1580 w 1979"/>
              <a:gd name="T103" fmla="*/ 814 h 1210"/>
              <a:gd name="T104" fmla="*/ 1623 w 1979"/>
              <a:gd name="T105" fmla="*/ 787 h 1210"/>
              <a:gd name="T106" fmla="*/ 1673 w 1979"/>
              <a:gd name="T107" fmla="*/ 798 h 1210"/>
              <a:gd name="T108" fmla="*/ 1689 w 1979"/>
              <a:gd name="T109" fmla="*/ 89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79" h="121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2164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 background with page count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itel 171"/>
          <p:cNvSpPr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</p:spPr>
        <p:txBody>
          <a:bodyPr>
            <a:normAutofit fontScale="90000"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04183035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Rechteck 1"/>
          <p:cNvSpPr/>
          <p:nvPr userDrawn="1"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5509691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185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D3A0-8557-443A-B03B-9C20371FE1FF}" type="datetime1">
              <a:rPr lang="cs-CZ" smtClean="0"/>
              <a:t>12.12.2023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BIOPLASTICS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B311-5D03-4E6B-A38D-B813947585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1194373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2E9E7-25BE-40BB-873A-2DE4E24CCD22}" type="datetime1">
              <a:rPr lang="cs-CZ" smtClean="0"/>
              <a:t>12.12.2023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BIOPLASTICS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B311-5D03-4E6B-A38D-B813947585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3446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371602"/>
            <a:ext cx="3886200" cy="326350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1602"/>
            <a:ext cx="3886200" cy="326350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139B-4E80-41CA-8AF3-32FC4052931D}" type="datetime1">
              <a:rPr lang="cs-CZ" smtClean="0"/>
              <a:t>12.12.2023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BIOPLASTICS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B311-5D03-4E6B-A38D-B813947585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1656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D3A0-8557-443A-B03B-9C20371FE1FF}" type="datetime1">
              <a:rPr lang="cs-CZ" smtClean="0"/>
              <a:t>12.12.2023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BIOPLASTICS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B311-5D03-4E6B-A38D-B813947585AD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47769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4"/>
          <p:cNvSpPr>
            <a:spLocks noEditPoints="1"/>
          </p:cNvSpPr>
          <p:nvPr userDrawn="1"/>
        </p:nvSpPr>
        <p:spPr bwMode="auto">
          <a:xfrm rot="1328560">
            <a:off x="8492289" y="4013864"/>
            <a:ext cx="966584" cy="1146378"/>
          </a:xfrm>
          <a:custGeom>
            <a:avLst/>
            <a:gdLst>
              <a:gd name="T0" fmla="*/ 755 w 1384"/>
              <a:gd name="T1" fmla="*/ 18 h 1640"/>
              <a:gd name="T2" fmla="*/ 737 w 1384"/>
              <a:gd name="T3" fmla="*/ 101 h 1640"/>
              <a:gd name="T4" fmla="*/ 787 w 1384"/>
              <a:gd name="T5" fmla="*/ 129 h 1640"/>
              <a:gd name="T6" fmla="*/ 839 w 1384"/>
              <a:gd name="T7" fmla="*/ 585 h 1640"/>
              <a:gd name="T8" fmla="*/ 789 w 1384"/>
              <a:gd name="T9" fmla="*/ 621 h 1640"/>
              <a:gd name="T10" fmla="*/ 778 w 1384"/>
              <a:gd name="T11" fmla="*/ 648 h 1640"/>
              <a:gd name="T12" fmla="*/ 800 w 1384"/>
              <a:gd name="T13" fmla="*/ 721 h 1640"/>
              <a:gd name="T14" fmla="*/ 463 w 1384"/>
              <a:gd name="T15" fmla="*/ 1105 h 1640"/>
              <a:gd name="T16" fmla="*/ 227 w 1384"/>
              <a:gd name="T17" fmla="*/ 1069 h 1640"/>
              <a:gd name="T18" fmla="*/ 45 w 1384"/>
              <a:gd name="T19" fmla="*/ 1413 h 1640"/>
              <a:gd name="T20" fmla="*/ 389 w 1384"/>
              <a:gd name="T21" fmla="*/ 1595 h 1640"/>
              <a:gd name="T22" fmla="*/ 571 w 1384"/>
              <a:gd name="T23" fmla="*/ 1251 h 1640"/>
              <a:gd name="T24" fmla="*/ 475 w 1384"/>
              <a:gd name="T25" fmla="*/ 1114 h 1640"/>
              <a:gd name="T26" fmla="*/ 811 w 1384"/>
              <a:gd name="T27" fmla="*/ 730 h 1640"/>
              <a:gd name="T28" fmla="*/ 843 w 1384"/>
              <a:gd name="T29" fmla="*/ 743 h 1640"/>
              <a:gd name="T30" fmla="*/ 927 w 1384"/>
              <a:gd name="T31" fmla="*/ 706 h 1640"/>
              <a:gd name="T32" fmla="*/ 938 w 1384"/>
              <a:gd name="T33" fmla="*/ 679 h 1640"/>
              <a:gd name="T34" fmla="*/ 939 w 1384"/>
              <a:gd name="T35" fmla="*/ 662 h 1640"/>
              <a:gd name="T36" fmla="*/ 1259 w 1384"/>
              <a:gd name="T37" fmla="*/ 583 h 1640"/>
              <a:gd name="T38" fmla="*/ 1265 w 1384"/>
              <a:gd name="T39" fmla="*/ 594 h 1640"/>
              <a:gd name="T40" fmla="*/ 1348 w 1384"/>
              <a:gd name="T41" fmla="*/ 613 h 1640"/>
              <a:gd name="T42" fmla="*/ 1367 w 1384"/>
              <a:gd name="T43" fmla="*/ 530 h 1640"/>
              <a:gd name="T44" fmla="*/ 1283 w 1384"/>
              <a:gd name="T45" fmla="*/ 511 h 1640"/>
              <a:gd name="T46" fmla="*/ 1256 w 1384"/>
              <a:gd name="T47" fmla="*/ 569 h 1640"/>
              <a:gd name="T48" fmla="*/ 937 w 1384"/>
              <a:gd name="T49" fmla="*/ 648 h 1640"/>
              <a:gd name="T50" fmla="*/ 925 w 1384"/>
              <a:gd name="T51" fmla="*/ 618 h 1640"/>
              <a:gd name="T52" fmla="*/ 873 w 1384"/>
              <a:gd name="T53" fmla="*/ 584 h 1640"/>
              <a:gd name="T54" fmla="*/ 853 w 1384"/>
              <a:gd name="T55" fmla="*/ 583 h 1640"/>
              <a:gd name="T56" fmla="*/ 801 w 1384"/>
              <a:gd name="T57" fmla="*/ 127 h 1640"/>
              <a:gd name="T58" fmla="*/ 820 w 1384"/>
              <a:gd name="T59" fmla="*/ 120 h 1640"/>
              <a:gd name="T60" fmla="*/ 838 w 1384"/>
              <a:gd name="T61" fmla="*/ 36 h 1640"/>
              <a:gd name="T62" fmla="*/ 755 w 1384"/>
              <a:gd name="T63" fmla="*/ 18 h 1640"/>
              <a:gd name="T64" fmla="*/ 913 w 1384"/>
              <a:gd name="T65" fmla="*/ 626 h 1640"/>
              <a:gd name="T66" fmla="*/ 923 w 1384"/>
              <a:gd name="T67" fmla="*/ 651 h 1640"/>
              <a:gd name="T68" fmla="*/ 923 w 1384"/>
              <a:gd name="T69" fmla="*/ 651 h 1640"/>
              <a:gd name="T70" fmla="*/ 924 w 1384"/>
              <a:gd name="T71" fmla="*/ 653 h 1640"/>
              <a:gd name="T72" fmla="*/ 923 w 1384"/>
              <a:gd name="T73" fmla="*/ 676 h 1640"/>
              <a:gd name="T74" fmla="*/ 915 w 1384"/>
              <a:gd name="T75" fmla="*/ 699 h 1640"/>
              <a:gd name="T76" fmla="*/ 845 w 1384"/>
              <a:gd name="T77" fmla="*/ 729 h 1640"/>
              <a:gd name="T78" fmla="*/ 792 w 1384"/>
              <a:gd name="T79" fmla="*/ 651 h 1640"/>
              <a:gd name="T80" fmla="*/ 801 w 1384"/>
              <a:gd name="T81" fmla="*/ 628 h 1640"/>
              <a:gd name="T82" fmla="*/ 870 w 1384"/>
              <a:gd name="T83" fmla="*/ 598 h 1640"/>
              <a:gd name="T84" fmla="*/ 913 w 1384"/>
              <a:gd name="T85" fmla="*/ 626 h 1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84" h="164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</p:spPr>
        <p:txBody>
          <a:bodyPr vert="horz" lIns="217590" tIns="108794" rIns="217590" bIns="108794" rtlCol="0">
            <a:normAutofit/>
          </a:bodyPr>
          <a:lstStyle/>
          <a:p>
            <a:pPr lvl="0"/>
            <a:r>
              <a:rPr lang="en-GB" noProof="0" err="1"/>
              <a:t>Textmasterformat</a:t>
            </a:r>
            <a:r>
              <a:rPr lang="en-GB" noProof="0"/>
              <a:t> </a:t>
            </a:r>
            <a:r>
              <a:rPr lang="en-GB" noProof="0" err="1"/>
              <a:t>bearbeiten</a:t>
            </a:r>
            <a:endParaRPr lang="en-GB" noProof="0"/>
          </a:p>
          <a:p>
            <a:pPr lvl="1"/>
            <a:r>
              <a:rPr lang="en-GB" noProof="0" err="1"/>
              <a:t>Zweite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2"/>
            <a:r>
              <a:rPr lang="en-GB" noProof="0" err="1"/>
              <a:t>Dritte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3"/>
            <a:r>
              <a:rPr lang="en-GB" noProof="0" err="1"/>
              <a:t>Vierte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  <a:p>
            <a:pPr lvl="4"/>
            <a:r>
              <a:rPr lang="en-GB" noProof="0" err="1"/>
              <a:t>Fünfte</a:t>
            </a:r>
            <a:r>
              <a:rPr lang="en-GB" noProof="0"/>
              <a:t> </a:t>
            </a:r>
            <a:r>
              <a:rPr lang="en-GB" noProof="0" err="1"/>
              <a:t>Ebene</a:t>
            </a:r>
            <a:endParaRPr lang="en-GB" noProof="0"/>
          </a:p>
        </p:txBody>
      </p:sp>
      <p:sp>
        <p:nvSpPr>
          <p:cNvPr id="55" name="Titelplatzhalter 3"/>
          <p:cNvSpPr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Titelmasterformat</a:t>
            </a:r>
            <a:endParaRPr lang="en-GB" noProof="0"/>
          </a:p>
        </p:txBody>
      </p:sp>
      <p:sp>
        <p:nvSpPr>
          <p:cNvPr id="8" name="TextBox 27"/>
          <p:cNvSpPr txBox="1"/>
          <p:nvPr userDrawn="1"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en-GB" sz="1000" b="0" noProof="0" smtClean="0">
                <a:solidFill>
                  <a:schemeClr val="bg1"/>
                </a:solidFill>
                <a:latin typeface="Trebuchet MS" pitchFamily="34" charset="0"/>
                <a:cs typeface="Raleway Light"/>
              </a:rPr>
              <a:pPr algn="ctr"/>
              <a:t>‹#›</a:t>
            </a:fld>
            <a:endParaRPr lang="en-GB" sz="1000" b="0" noProof="0">
              <a:solidFill>
                <a:schemeClr val="bg1"/>
              </a:solidFill>
              <a:latin typeface="Trebuchet MS" pitchFamily="34" charset="0"/>
              <a:cs typeface="Raleway Light"/>
            </a:endParaRPr>
          </a:p>
        </p:txBody>
      </p:sp>
    </p:spTree>
    <p:extLst>
      <p:ext uri="{BB962C8B-B14F-4D97-AF65-F5344CB8AC3E}">
        <p14:creationId xmlns:p14="http://schemas.microsoft.com/office/powerpoint/2010/main" val="258145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59" r:id="rId2"/>
    <p:sldLayoutId id="2147483873" r:id="rId3"/>
    <p:sldLayoutId id="2147483850" r:id="rId4"/>
    <p:sldLayoutId id="2147483863" r:id="rId5"/>
    <p:sldLayoutId id="2147483868" r:id="rId6"/>
    <p:sldLayoutId id="2147483875" r:id="rId7"/>
    <p:sldLayoutId id="2147483874" r:id="rId8"/>
    <p:sldLayoutId id="2147483856" r:id="rId9"/>
    <p:sldLayoutId id="2147483860" r:id="rId10"/>
    <p:sldLayoutId id="2147483857" r:id="rId11"/>
    <p:sldLayoutId id="2147483858" r:id="rId12"/>
    <p:sldLayoutId id="2147483894" r:id="rId13"/>
    <p:sldLayoutId id="2147483895" r:id="rId14"/>
    <p:sldLayoutId id="2147483896" r:id="rId15"/>
    <p:sldLayoutId id="2147483897" r:id="rId16"/>
    <p:sldLayoutId id="2147483898" r:id="rId17"/>
    <p:sldLayoutId id="2147483899" r:id="rId18"/>
    <p:sldLayoutId id="2147483900" r:id="rId19"/>
  </p:sldLayoutIdLst>
  <p:transition spd="slow">
    <p:push dir="u"/>
  </p:transition>
  <p:hf hdr="0" ftr="0" dt="0"/>
  <p:txStyles>
    <p:titleStyle>
      <a:lvl1pPr marL="216000" algn="l" defTabSz="913878" rtl="0" eaLnBrk="1" latinLnBrk="0" hangingPunct="1">
        <a:spcBef>
          <a:spcPct val="0"/>
        </a:spcBef>
        <a:buNone/>
        <a:defRPr sz="2800" b="1" kern="1200" cap="all" normalizeH="0" baseline="0">
          <a:solidFill>
            <a:schemeClr val="tx1"/>
          </a:solidFill>
          <a:latin typeface="Trebuchet MS" pitchFamily="34" charset="0"/>
          <a:ea typeface="+mj-ea"/>
          <a:cs typeface="+mj-cs"/>
        </a:defRPr>
      </a:lvl1pPr>
    </p:titleStyle>
    <p:bodyStyle>
      <a:lvl1pPr marL="342705" indent="-342705" algn="l" defTabSz="913878" rtl="0" eaLnBrk="1" latinLnBrk="0" hangingPunct="1">
        <a:spcBef>
          <a:spcPct val="20000"/>
        </a:spcBef>
        <a:buClr>
          <a:schemeClr val="bg2"/>
        </a:buClr>
        <a:buSzPct val="80000"/>
        <a:buFont typeface="Wingdings 2" pitchFamily="18" charset="2"/>
        <a:buChar char=""/>
        <a:defRPr sz="2400" kern="1200">
          <a:solidFill>
            <a:schemeClr val="bg2"/>
          </a:solidFill>
          <a:latin typeface="Trebuchet MS" pitchFamily="34" charset="0"/>
          <a:ea typeface="+mn-ea"/>
          <a:cs typeface="+mn-cs"/>
        </a:defRPr>
      </a:lvl1pPr>
      <a:lvl2pPr marL="742527" indent="-285588" algn="l" defTabSz="913878" rtl="0" eaLnBrk="1" latinLnBrk="0" hangingPunct="1">
        <a:spcBef>
          <a:spcPct val="20000"/>
        </a:spcBef>
        <a:buClr>
          <a:schemeClr val="bg2"/>
        </a:buClr>
        <a:buSzPct val="80000"/>
        <a:buFont typeface="Wingdings" pitchFamily="2" charset="2"/>
        <a:buChar char="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1142349" indent="-228470" algn="l" defTabSz="913878" rtl="0" eaLnBrk="1" latinLnBrk="0" hangingPunct="1">
        <a:spcBef>
          <a:spcPct val="20000"/>
        </a:spcBef>
        <a:buClr>
          <a:schemeClr val="bg2"/>
        </a:buClr>
        <a:buSzPct val="100000"/>
        <a:buFont typeface="Trebuchet MS" pitchFamily="34" charset="0"/>
        <a:buChar char="&gt;"/>
        <a:defRPr sz="1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599288" indent="-228470" algn="l" defTabSz="913878" rtl="0" eaLnBrk="1" latinLnBrk="0" hangingPunct="1">
        <a:spcBef>
          <a:spcPct val="20000"/>
        </a:spcBef>
        <a:buClr>
          <a:schemeClr val="bg2"/>
        </a:buClr>
        <a:buFont typeface="Trebuchet MS" pitchFamily="34" charset="0"/>
        <a:buChar char="&gt;"/>
        <a:defRPr sz="1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2056227" indent="-228470" algn="l" defTabSz="913878" rtl="0" eaLnBrk="1" latinLnBrk="0" hangingPunct="1">
        <a:spcBef>
          <a:spcPct val="20000"/>
        </a:spcBef>
        <a:buClr>
          <a:schemeClr val="bg2"/>
        </a:buClr>
        <a:buFont typeface="Trebuchet MS" pitchFamily="34" charset="0"/>
        <a:buChar char="&gt;"/>
        <a:defRPr sz="1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2513167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06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47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86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7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7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6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5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hajduch.net/ceska-republika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hyperlink" Target="http://www.hajduch.net/system/files/image/cesko/poloha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hyperlink" Target="https://upload.wikimedia.org/wikipedia/commons/c/c6/Brno_(panorama).jpe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konstrukce.cz/clanek/sidlo-fakulty-chemicke-a-ustavu-soudniho-inzenyrstvi-vut-v-brne-narocna-rekonstrukce-za-plneho-provozu/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www.youtube.com/watch?v=ArNywB_qiU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hyperlink" Target="http://hydalbiotech.com/cs/technologie-hydal/" TargetMode="External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53472" y="4188491"/>
            <a:ext cx="4543744" cy="586195"/>
          </a:xfrm>
        </p:spPr>
        <p:txBody>
          <a:bodyPr vert="horz" lIns="217590" tIns="108794" rIns="217590" bIns="108794" rtlCol="0" anchor="t">
            <a:noAutofit/>
          </a:bodyPr>
          <a:lstStyle/>
          <a:p>
            <a:r>
              <a:rPr lang="pl-PL"/>
              <a:t>Kick off </a:t>
            </a:r>
            <a:r>
              <a:rPr lang="pl-PL" err="1"/>
              <a:t>meeting</a:t>
            </a:r>
            <a:br>
              <a:rPr lang="pl-PL"/>
            </a:br>
            <a:r>
              <a:rPr lang="pl-PL"/>
              <a:t>Kraków</a:t>
            </a:r>
            <a:r>
              <a:rPr lang="en-GB"/>
              <a:t> | </a:t>
            </a:r>
            <a:r>
              <a:rPr lang="pl-PL"/>
              <a:t>26 </a:t>
            </a:r>
            <a:r>
              <a:rPr lang="pl-PL" err="1"/>
              <a:t>April</a:t>
            </a:r>
            <a:r>
              <a:rPr lang="pl-PL"/>
              <a:t> 2023</a:t>
            </a:r>
            <a:endParaRPr lang="cs-CZ"/>
          </a:p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16753" y="938037"/>
            <a:ext cx="5785716" cy="981075"/>
          </a:xfrm>
        </p:spPr>
        <p:txBody>
          <a:bodyPr vert="horz" lIns="217590" tIns="108794" rIns="217590" bIns="108794" rtlCol="0" anchor="t">
            <a:noAutofit/>
          </a:bodyPr>
          <a:lstStyle/>
          <a:p>
            <a:r>
              <a:rPr lang="en-US" sz="2500" b="1">
                <a:solidFill>
                  <a:srgbClr val="9ACC00"/>
                </a:solidFill>
                <a:latin typeface="+mj-lt"/>
                <a:cs typeface="Arial"/>
              </a:rPr>
              <a:t>Do we need to switch to a circular economy in the plastics sector?</a:t>
            </a:r>
          </a:p>
          <a:p>
            <a:endParaRPr lang="de-AT">
              <a:solidFill>
                <a:schemeClr val="accent4"/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4997216" y="4234200"/>
            <a:ext cx="2951501" cy="586195"/>
          </a:xfrm>
        </p:spPr>
        <p:txBody>
          <a:bodyPr vert="horz" lIns="217590" tIns="108794" rIns="217590" bIns="108794" rtlCol="0" anchor="t">
            <a:noAutofit/>
          </a:bodyPr>
          <a:lstStyle/>
          <a:p>
            <a:r>
              <a:rPr lang="sk-SK">
                <a:latin typeface="Trebuchet MS"/>
              </a:rPr>
              <a:t>BUT, </a:t>
            </a:r>
            <a:r>
              <a:rPr lang="sk-SK" err="1">
                <a:latin typeface="Trebuchet MS"/>
              </a:rPr>
              <a:t>Faculty</a:t>
            </a:r>
            <a:r>
              <a:rPr lang="sk-SK">
                <a:latin typeface="Trebuchet MS"/>
              </a:rPr>
              <a:t> of </a:t>
            </a:r>
            <a:r>
              <a:rPr lang="sk-SK" err="1">
                <a:latin typeface="Trebuchet MS"/>
              </a:rPr>
              <a:t>Chemistry</a:t>
            </a:r>
            <a:r>
              <a:rPr lang="sk-SK">
                <a:latin typeface="Trebuchet MS"/>
              </a:rPr>
              <a:t> (AP)</a:t>
            </a:r>
            <a:r>
              <a:rPr lang="sk-SK" b="1">
                <a:latin typeface="Trebuchet MS"/>
              </a:rPr>
              <a:t> Prof. Adriana Kovalčík</a:t>
            </a:r>
          </a:p>
          <a:p>
            <a:endParaRPr lang="de-AT"/>
          </a:p>
        </p:txBody>
      </p:sp>
      <p:pic>
        <p:nvPicPr>
          <p:cNvPr id="5" name="Grafik 45">
            <a:extLst>
              <a:ext uri="{FF2B5EF4-FFF2-40B4-BE49-F238E27FC236}">
                <a16:creationId xmlns:a16="http://schemas.microsoft.com/office/drawing/2014/main" id="{7FFC8B10-80CF-F6CF-BFAC-42CC0436276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7005" y="80010"/>
            <a:ext cx="2775008" cy="117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198862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czech-map">
            <a:hlinkClick r:id="rId2"/>
            <a:extLst>
              <a:ext uri="{FF2B5EF4-FFF2-40B4-BE49-F238E27FC236}">
                <a16:creationId xmlns:a16="http://schemas.microsoft.com/office/drawing/2014/main" id="{7D44DA2C-C4CE-19DC-A0EC-19EC8D44A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334" y="2255520"/>
            <a:ext cx="4978406" cy="26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Poloha České republiky v Evropě.">
            <a:hlinkClick r:id="rId4" tooltip="Poloha České republiky v Evropě. [Zdroj: Wikipedia Commons]"/>
            <a:extLst>
              <a:ext uri="{FF2B5EF4-FFF2-40B4-BE49-F238E27FC236}">
                <a16:creationId xmlns:a16="http://schemas.microsoft.com/office/drawing/2014/main" id="{21A47627-2A1B-1945-E315-2980C49B9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974" y="189405"/>
            <a:ext cx="527869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Přímá spojnice se šipkou 2">
            <a:extLst>
              <a:ext uri="{FF2B5EF4-FFF2-40B4-BE49-F238E27FC236}">
                <a16:creationId xmlns:a16="http://schemas.microsoft.com/office/drawing/2014/main" id="{859CF214-0312-9732-560A-57108F288E71}"/>
              </a:ext>
            </a:extLst>
          </p:cNvPr>
          <p:cNvCxnSpPr>
            <a:cxnSpLocks/>
            <a:endCxn id="13" idx="7"/>
          </p:cNvCxnSpPr>
          <p:nvPr/>
        </p:nvCxnSpPr>
        <p:spPr>
          <a:xfrm flipH="1">
            <a:off x="3640713" y="1838325"/>
            <a:ext cx="2625607" cy="2095724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5">
            <a:extLst>
              <a:ext uri="{FF2B5EF4-FFF2-40B4-BE49-F238E27FC236}">
                <a16:creationId xmlns:a16="http://schemas.microsoft.com/office/drawing/2014/main" id="{CF40026C-D5C4-B6DC-5E16-147E9610F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0310" y="3891902"/>
            <a:ext cx="340228" cy="287796"/>
          </a:xfrm>
          <a:prstGeom prst="ellips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>
              <a:solidFill>
                <a:srgbClr val="C00000"/>
              </a:solidFill>
            </a:endParaRPr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84AECC54-FF1A-F118-FF9A-B9964409E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267" y="3226399"/>
            <a:ext cx="266641" cy="205178"/>
          </a:xfrm>
          <a:prstGeom prst="star5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F2363-F9BB-086F-C3A5-1C513343BCAC}"/>
              </a:ext>
            </a:extLst>
          </p:cNvPr>
          <p:cNvSpPr txBox="1"/>
          <p:nvPr/>
        </p:nvSpPr>
        <p:spPr>
          <a:xfrm>
            <a:off x="238334" y="302341"/>
            <a:ext cx="474553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sk-SK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BRNO</a:t>
            </a:r>
            <a:endParaRPr lang="en-US" sz="1600" b="1" cap="all">
              <a:solidFill>
                <a:schemeClr val="accent4"/>
              </a:solidFill>
              <a:latin typeface="Trebuchet M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23797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Soubor:Brno (panorama).jpeg">
            <a:hlinkClick r:id="rId2"/>
            <a:extLst>
              <a:ext uri="{FF2B5EF4-FFF2-40B4-BE49-F238E27FC236}">
                <a16:creationId xmlns:a16="http://schemas.microsoft.com/office/drawing/2014/main" id="{39B0B6F8-08C6-134B-49D9-6477D1A62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938" y="182879"/>
            <a:ext cx="8764343" cy="124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Související obrázek">
            <a:hlinkClick r:id="rId4"/>
            <a:extLst>
              <a:ext uri="{FF2B5EF4-FFF2-40B4-BE49-F238E27FC236}">
                <a16:creationId xmlns:a16="http://schemas.microsoft.com/office/drawing/2014/main" id="{F742F28F-816B-2D96-8B79-529855850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938" y="1638402"/>
            <a:ext cx="2824785" cy="144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Výsledek obrázku pro VUT v Brně, Fakulta chemická">
            <a:hlinkClick r:id="rId6"/>
            <a:extLst>
              <a:ext uri="{FF2B5EF4-FFF2-40B4-BE49-F238E27FC236}">
                <a16:creationId xmlns:a16="http://schemas.microsoft.com/office/drawing/2014/main" id="{CAFE5D13-8664-12ED-DA92-84F883663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938" y="3267730"/>
            <a:ext cx="2824785" cy="154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14B88C88-9283-94CE-A803-C5506753B433}"/>
              </a:ext>
            </a:extLst>
          </p:cNvPr>
          <p:cNvSpPr/>
          <p:nvPr/>
        </p:nvSpPr>
        <p:spPr>
          <a:xfrm>
            <a:off x="3473248" y="1747838"/>
            <a:ext cx="4522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altLang="cs-CZ" sz="1350">
                <a:latin typeface="Trebuchet MS" pitchFamily="34" charset="0"/>
              </a:rPr>
              <a:t>2nd largest  Technical University in Czech Republic (founded in 1899)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altLang="cs-CZ" sz="1350">
                <a:latin typeface="Trebuchet MS" pitchFamily="34" charset="0"/>
              </a:rPr>
              <a:t>World University Ranking – </a:t>
            </a:r>
            <a:r>
              <a:rPr lang="cs-CZ" altLang="cs-CZ" sz="1350">
                <a:latin typeface="Trebuchet MS" pitchFamily="34" charset="0"/>
              </a:rPr>
              <a:t>701</a:t>
            </a:r>
            <a:r>
              <a:rPr lang="en-US" altLang="cs-CZ" sz="1350">
                <a:latin typeface="Trebuchet MS" pitchFamily="34" charset="0"/>
              </a:rPr>
              <a:t>–</a:t>
            </a:r>
            <a:r>
              <a:rPr lang="cs-CZ" altLang="cs-CZ" sz="1350">
                <a:latin typeface="Trebuchet MS" pitchFamily="34" charset="0"/>
              </a:rPr>
              <a:t>750</a:t>
            </a:r>
            <a:r>
              <a:rPr lang="en-US" altLang="cs-CZ" sz="1350" err="1">
                <a:latin typeface="Trebuchet MS" pitchFamily="34" charset="0"/>
              </a:rPr>
              <a:t>th</a:t>
            </a:r>
            <a:r>
              <a:rPr lang="en-US" altLang="cs-CZ" sz="1350">
                <a:latin typeface="Trebuchet MS" pitchFamily="34" charset="0"/>
              </a:rPr>
              <a:t> (2023)</a:t>
            </a:r>
            <a:endParaRPr lang="cs-CZ" altLang="cs-CZ" sz="1350">
              <a:latin typeface="Trebuchet MS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altLang="cs-CZ" sz="1350">
                <a:latin typeface="Trebuchet MS" pitchFamily="34" charset="0"/>
              </a:rPr>
              <a:t>18 327</a:t>
            </a:r>
            <a:r>
              <a:rPr lang="en-US" altLang="cs-CZ" sz="1350">
                <a:latin typeface="Trebuchet MS" pitchFamily="34" charset="0"/>
              </a:rPr>
              <a:t> students, 8 faculties and 3 institutes</a:t>
            </a:r>
            <a:endParaRPr lang="cs-CZ" altLang="cs-CZ" sz="1350">
              <a:latin typeface="Trebuchet MS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altLang="cs-CZ" sz="1350">
                <a:latin typeface="Trebuchet MS" pitchFamily="34" charset="0"/>
              </a:rPr>
              <a:t>located at the very heart of Europe, in a picturesque Moravian city Brno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39A5E1-7CDB-BA44-5B15-DACADB159492}"/>
              </a:ext>
            </a:extLst>
          </p:cNvPr>
          <p:cNvSpPr txBox="1"/>
          <p:nvPr/>
        </p:nvSpPr>
        <p:spPr>
          <a:xfrm>
            <a:off x="3473248" y="3641660"/>
            <a:ext cx="4745536" cy="599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16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Brno University of Technology</a:t>
            </a:r>
          </a:p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16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Faculty of Chemistry</a:t>
            </a:r>
          </a:p>
        </p:txBody>
      </p:sp>
    </p:spTree>
    <p:extLst>
      <p:ext uri="{BB962C8B-B14F-4D97-AF65-F5344CB8AC3E}">
        <p14:creationId xmlns:p14="http://schemas.microsoft.com/office/powerpoint/2010/main" val="2162512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>
            <a:extLst>
              <a:ext uri="{FF2B5EF4-FFF2-40B4-BE49-F238E27FC236}">
                <a16:creationId xmlns:a16="http://schemas.microsoft.com/office/drawing/2014/main" id="{714D0F34-0D61-EA42-8B66-2857D2D1B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44" y="1187341"/>
            <a:ext cx="624306" cy="800365"/>
          </a:xfrm>
          <a:custGeom>
            <a:avLst/>
            <a:gdLst>
              <a:gd name="T0" fmla="*/ 2547 w 2548"/>
              <a:gd name="T1" fmla="*/ 3268 h 3269"/>
              <a:gd name="T2" fmla="*/ 1633 w 2548"/>
              <a:gd name="T3" fmla="*/ 3268 h 3269"/>
              <a:gd name="T4" fmla="*/ 1633 w 2548"/>
              <a:gd name="T5" fmla="*/ 3268 h 3269"/>
              <a:gd name="T6" fmla="*/ 0 w 2548"/>
              <a:gd name="T7" fmla="*/ 1634 h 3269"/>
              <a:gd name="T8" fmla="*/ 0 w 2548"/>
              <a:gd name="T9" fmla="*/ 1634 h 3269"/>
              <a:gd name="T10" fmla="*/ 1633 w 2548"/>
              <a:gd name="T11" fmla="*/ 0 h 3269"/>
              <a:gd name="T12" fmla="*/ 2547 w 2548"/>
              <a:gd name="T13" fmla="*/ 0 h 3269"/>
              <a:gd name="T14" fmla="*/ 1236 w 2548"/>
              <a:gd name="T15" fmla="*/ 1634 h 3269"/>
              <a:gd name="T16" fmla="*/ 2547 w 2548"/>
              <a:gd name="T17" fmla="*/ 3268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8" h="3269">
                <a:moveTo>
                  <a:pt x="2547" y="3268"/>
                </a:moveTo>
                <a:lnTo>
                  <a:pt x="1633" y="3268"/>
                </a:lnTo>
                <a:lnTo>
                  <a:pt x="1633" y="3268"/>
                </a:lnTo>
                <a:cubicBezTo>
                  <a:pt x="731" y="3268"/>
                  <a:pt x="0" y="2536"/>
                  <a:pt x="0" y="1634"/>
                </a:cubicBezTo>
                <a:lnTo>
                  <a:pt x="0" y="1634"/>
                </a:lnTo>
                <a:cubicBezTo>
                  <a:pt x="0" y="731"/>
                  <a:pt x="731" y="0"/>
                  <a:pt x="1633" y="0"/>
                </a:cubicBezTo>
                <a:lnTo>
                  <a:pt x="2547" y="0"/>
                </a:lnTo>
                <a:lnTo>
                  <a:pt x="1236" y="1634"/>
                </a:lnTo>
                <a:lnTo>
                  <a:pt x="2547" y="326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3075" name="Freeform 3">
            <a:extLst>
              <a:ext uri="{FF2B5EF4-FFF2-40B4-BE49-F238E27FC236}">
                <a16:creationId xmlns:a16="http://schemas.microsoft.com/office/drawing/2014/main" id="{EAD37CAB-B018-7948-98F3-20BFDDC9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8250" y="1187341"/>
            <a:ext cx="624306" cy="800365"/>
          </a:xfrm>
          <a:custGeom>
            <a:avLst/>
            <a:gdLst>
              <a:gd name="T0" fmla="*/ 0 w 2547"/>
              <a:gd name="T1" fmla="*/ 0 h 3269"/>
              <a:gd name="T2" fmla="*/ 912 w 2547"/>
              <a:gd name="T3" fmla="*/ 0 h 3269"/>
              <a:gd name="T4" fmla="*/ 912 w 2547"/>
              <a:gd name="T5" fmla="*/ 0 h 3269"/>
              <a:gd name="T6" fmla="*/ 2546 w 2547"/>
              <a:gd name="T7" fmla="*/ 1634 h 3269"/>
              <a:gd name="T8" fmla="*/ 2546 w 2547"/>
              <a:gd name="T9" fmla="*/ 1634 h 3269"/>
              <a:gd name="T10" fmla="*/ 912 w 2547"/>
              <a:gd name="T11" fmla="*/ 3268 h 3269"/>
              <a:gd name="T12" fmla="*/ 0 w 2547"/>
              <a:gd name="T13" fmla="*/ 3268 h 3269"/>
              <a:gd name="T14" fmla="*/ 1310 w 2547"/>
              <a:gd name="T15" fmla="*/ 1634 h 3269"/>
              <a:gd name="T16" fmla="*/ 0 w 2547"/>
              <a:gd name="T17" fmla="*/ 0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7" h="3269">
                <a:moveTo>
                  <a:pt x="0" y="0"/>
                </a:moveTo>
                <a:lnTo>
                  <a:pt x="912" y="0"/>
                </a:lnTo>
                <a:lnTo>
                  <a:pt x="912" y="0"/>
                </a:lnTo>
                <a:cubicBezTo>
                  <a:pt x="1815" y="0"/>
                  <a:pt x="2546" y="731"/>
                  <a:pt x="2546" y="1634"/>
                </a:cubicBezTo>
                <a:lnTo>
                  <a:pt x="2546" y="1634"/>
                </a:lnTo>
                <a:cubicBezTo>
                  <a:pt x="2546" y="2536"/>
                  <a:pt x="1815" y="3268"/>
                  <a:pt x="912" y="3268"/>
                </a:cubicBezTo>
                <a:lnTo>
                  <a:pt x="0" y="3268"/>
                </a:lnTo>
                <a:lnTo>
                  <a:pt x="1310" y="1634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3077" name="Freeform 5">
            <a:extLst>
              <a:ext uri="{FF2B5EF4-FFF2-40B4-BE49-F238E27FC236}">
                <a16:creationId xmlns:a16="http://schemas.microsoft.com/office/drawing/2014/main" id="{3DACEB32-F02C-544C-BEF9-49DDEA558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44" y="2141082"/>
            <a:ext cx="624306" cy="800364"/>
          </a:xfrm>
          <a:custGeom>
            <a:avLst/>
            <a:gdLst>
              <a:gd name="T0" fmla="*/ 2547 w 2548"/>
              <a:gd name="T1" fmla="*/ 3267 h 3268"/>
              <a:gd name="T2" fmla="*/ 1633 w 2548"/>
              <a:gd name="T3" fmla="*/ 3267 h 3268"/>
              <a:gd name="T4" fmla="*/ 1633 w 2548"/>
              <a:gd name="T5" fmla="*/ 3267 h 3268"/>
              <a:gd name="T6" fmla="*/ 0 w 2548"/>
              <a:gd name="T7" fmla="*/ 1634 h 3268"/>
              <a:gd name="T8" fmla="*/ 0 w 2548"/>
              <a:gd name="T9" fmla="*/ 1634 h 3268"/>
              <a:gd name="T10" fmla="*/ 1633 w 2548"/>
              <a:gd name="T11" fmla="*/ 0 h 3268"/>
              <a:gd name="T12" fmla="*/ 2547 w 2548"/>
              <a:gd name="T13" fmla="*/ 0 h 3268"/>
              <a:gd name="T14" fmla="*/ 1236 w 2548"/>
              <a:gd name="T15" fmla="*/ 1634 h 3268"/>
              <a:gd name="T16" fmla="*/ 2547 w 2548"/>
              <a:gd name="T17" fmla="*/ 3267 h 3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8" h="3268">
                <a:moveTo>
                  <a:pt x="2547" y="3267"/>
                </a:moveTo>
                <a:lnTo>
                  <a:pt x="1633" y="3267"/>
                </a:lnTo>
                <a:lnTo>
                  <a:pt x="1633" y="3267"/>
                </a:lnTo>
                <a:cubicBezTo>
                  <a:pt x="731" y="3267"/>
                  <a:pt x="0" y="2535"/>
                  <a:pt x="0" y="1634"/>
                </a:cubicBezTo>
                <a:lnTo>
                  <a:pt x="0" y="1634"/>
                </a:lnTo>
                <a:cubicBezTo>
                  <a:pt x="0" y="731"/>
                  <a:pt x="731" y="0"/>
                  <a:pt x="1633" y="0"/>
                </a:cubicBezTo>
                <a:lnTo>
                  <a:pt x="2547" y="0"/>
                </a:lnTo>
                <a:lnTo>
                  <a:pt x="1236" y="1634"/>
                </a:lnTo>
                <a:lnTo>
                  <a:pt x="2547" y="326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3078" name="Freeform 6">
            <a:extLst>
              <a:ext uri="{FF2B5EF4-FFF2-40B4-BE49-F238E27FC236}">
                <a16:creationId xmlns:a16="http://schemas.microsoft.com/office/drawing/2014/main" id="{352697D7-E6DF-FF43-BE24-FA79878DC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8250" y="2141082"/>
            <a:ext cx="624306" cy="800364"/>
          </a:xfrm>
          <a:custGeom>
            <a:avLst/>
            <a:gdLst>
              <a:gd name="T0" fmla="*/ 0 w 2547"/>
              <a:gd name="T1" fmla="*/ 0 h 3268"/>
              <a:gd name="T2" fmla="*/ 912 w 2547"/>
              <a:gd name="T3" fmla="*/ 0 h 3268"/>
              <a:gd name="T4" fmla="*/ 912 w 2547"/>
              <a:gd name="T5" fmla="*/ 0 h 3268"/>
              <a:gd name="T6" fmla="*/ 2546 w 2547"/>
              <a:gd name="T7" fmla="*/ 1634 h 3268"/>
              <a:gd name="T8" fmla="*/ 2546 w 2547"/>
              <a:gd name="T9" fmla="*/ 1634 h 3268"/>
              <a:gd name="T10" fmla="*/ 912 w 2547"/>
              <a:gd name="T11" fmla="*/ 3267 h 3268"/>
              <a:gd name="T12" fmla="*/ 0 w 2547"/>
              <a:gd name="T13" fmla="*/ 3267 h 3268"/>
              <a:gd name="T14" fmla="*/ 1310 w 2547"/>
              <a:gd name="T15" fmla="*/ 1634 h 3268"/>
              <a:gd name="T16" fmla="*/ 0 w 2547"/>
              <a:gd name="T17" fmla="*/ 0 h 3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7" h="3268">
                <a:moveTo>
                  <a:pt x="0" y="0"/>
                </a:moveTo>
                <a:lnTo>
                  <a:pt x="912" y="0"/>
                </a:lnTo>
                <a:lnTo>
                  <a:pt x="912" y="0"/>
                </a:lnTo>
                <a:cubicBezTo>
                  <a:pt x="1815" y="0"/>
                  <a:pt x="2546" y="731"/>
                  <a:pt x="2546" y="1634"/>
                </a:cubicBezTo>
                <a:lnTo>
                  <a:pt x="2546" y="1634"/>
                </a:lnTo>
                <a:cubicBezTo>
                  <a:pt x="2546" y="2535"/>
                  <a:pt x="1815" y="3267"/>
                  <a:pt x="912" y="3267"/>
                </a:cubicBezTo>
                <a:lnTo>
                  <a:pt x="0" y="3267"/>
                </a:lnTo>
                <a:lnTo>
                  <a:pt x="1310" y="1634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3080" name="Freeform 8">
            <a:extLst>
              <a:ext uri="{FF2B5EF4-FFF2-40B4-BE49-F238E27FC236}">
                <a16:creationId xmlns:a16="http://schemas.microsoft.com/office/drawing/2014/main" id="{1CF5B447-34D0-4549-8492-2E2ED369F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44" y="3094821"/>
            <a:ext cx="624306" cy="800365"/>
          </a:xfrm>
          <a:custGeom>
            <a:avLst/>
            <a:gdLst>
              <a:gd name="T0" fmla="*/ 2547 w 2548"/>
              <a:gd name="T1" fmla="*/ 3268 h 3269"/>
              <a:gd name="T2" fmla="*/ 1633 w 2548"/>
              <a:gd name="T3" fmla="*/ 3268 h 3269"/>
              <a:gd name="T4" fmla="*/ 1633 w 2548"/>
              <a:gd name="T5" fmla="*/ 3268 h 3269"/>
              <a:gd name="T6" fmla="*/ 0 w 2548"/>
              <a:gd name="T7" fmla="*/ 1634 h 3269"/>
              <a:gd name="T8" fmla="*/ 0 w 2548"/>
              <a:gd name="T9" fmla="*/ 1634 h 3269"/>
              <a:gd name="T10" fmla="*/ 1633 w 2548"/>
              <a:gd name="T11" fmla="*/ 0 h 3269"/>
              <a:gd name="T12" fmla="*/ 2547 w 2548"/>
              <a:gd name="T13" fmla="*/ 0 h 3269"/>
              <a:gd name="T14" fmla="*/ 1236 w 2548"/>
              <a:gd name="T15" fmla="*/ 1634 h 3269"/>
              <a:gd name="T16" fmla="*/ 2547 w 2548"/>
              <a:gd name="T17" fmla="*/ 3268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8" h="3269">
                <a:moveTo>
                  <a:pt x="2547" y="3268"/>
                </a:moveTo>
                <a:lnTo>
                  <a:pt x="1633" y="3268"/>
                </a:lnTo>
                <a:lnTo>
                  <a:pt x="1633" y="3268"/>
                </a:lnTo>
                <a:cubicBezTo>
                  <a:pt x="731" y="3268"/>
                  <a:pt x="0" y="2536"/>
                  <a:pt x="0" y="1634"/>
                </a:cubicBezTo>
                <a:lnTo>
                  <a:pt x="0" y="1634"/>
                </a:lnTo>
                <a:cubicBezTo>
                  <a:pt x="0" y="732"/>
                  <a:pt x="731" y="0"/>
                  <a:pt x="1633" y="0"/>
                </a:cubicBezTo>
                <a:lnTo>
                  <a:pt x="2547" y="0"/>
                </a:lnTo>
                <a:lnTo>
                  <a:pt x="1236" y="1634"/>
                </a:lnTo>
                <a:lnTo>
                  <a:pt x="2547" y="326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3081" name="Freeform 9">
            <a:extLst>
              <a:ext uri="{FF2B5EF4-FFF2-40B4-BE49-F238E27FC236}">
                <a16:creationId xmlns:a16="http://schemas.microsoft.com/office/drawing/2014/main" id="{7165B899-3FB4-B64A-A1CF-D0D499D5B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8250" y="3094821"/>
            <a:ext cx="624306" cy="800365"/>
          </a:xfrm>
          <a:custGeom>
            <a:avLst/>
            <a:gdLst>
              <a:gd name="T0" fmla="*/ 0 w 2547"/>
              <a:gd name="T1" fmla="*/ 0 h 3269"/>
              <a:gd name="T2" fmla="*/ 912 w 2547"/>
              <a:gd name="T3" fmla="*/ 0 h 3269"/>
              <a:gd name="T4" fmla="*/ 912 w 2547"/>
              <a:gd name="T5" fmla="*/ 0 h 3269"/>
              <a:gd name="T6" fmla="*/ 2546 w 2547"/>
              <a:gd name="T7" fmla="*/ 1634 h 3269"/>
              <a:gd name="T8" fmla="*/ 2546 w 2547"/>
              <a:gd name="T9" fmla="*/ 1634 h 3269"/>
              <a:gd name="T10" fmla="*/ 912 w 2547"/>
              <a:gd name="T11" fmla="*/ 3268 h 3269"/>
              <a:gd name="T12" fmla="*/ 0 w 2547"/>
              <a:gd name="T13" fmla="*/ 3268 h 3269"/>
              <a:gd name="T14" fmla="*/ 1310 w 2547"/>
              <a:gd name="T15" fmla="*/ 1634 h 3269"/>
              <a:gd name="T16" fmla="*/ 0 w 2547"/>
              <a:gd name="T17" fmla="*/ 0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7" h="3269">
                <a:moveTo>
                  <a:pt x="0" y="0"/>
                </a:moveTo>
                <a:lnTo>
                  <a:pt x="912" y="0"/>
                </a:lnTo>
                <a:lnTo>
                  <a:pt x="912" y="0"/>
                </a:lnTo>
                <a:cubicBezTo>
                  <a:pt x="1815" y="0"/>
                  <a:pt x="2546" y="732"/>
                  <a:pt x="2546" y="1634"/>
                </a:cubicBezTo>
                <a:lnTo>
                  <a:pt x="2546" y="1634"/>
                </a:lnTo>
                <a:cubicBezTo>
                  <a:pt x="2546" y="2536"/>
                  <a:pt x="1815" y="3268"/>
                  <a:pt x="912" y="3268"/>
                </a:cubicBezTo>
                <a:lnTo>
                  <a:pt x="0" y="3268"/>
                </a:lnTo>
                <a:lnTo>
                  <a:pt x="1310" y="1634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CB067C78-5242-FF42-866F-18A3521E0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44" y="4048561"/>
            <a:ext cx="624306" cy="800365"/>
          </a:xfrm>
          <a:custGeom>
            <a:avLst/>
            <a:gdLst>
              <a:gd name="T0" fmla="*/ 2547 w 2548"/>
              <a:gd name="T1" fmla="*/ 3268 h 3269"/>
              <a:gd name="T2" fmla="*/ 1633 w 2548"/>
              <a:gd name="T3" fmla="*/ 3268 h 3269"/>
              <a:gd name="T4" fmla="*/ 1633 w 2548"/>
              <a:gd name="T5" fmla="*/ 3268 h 3269"/>
              <a:gd name="T6" fmla="*/ 0 w 2548"/>
              <a:gd name="T7" fmla="*/ 1634 h 3269"/>
              <a:gd name="T8" fmla="*/ 0 w 2548"/>
              <a:gd name="T9" fmla="*/ 1634 h 3269"/>
              <a:gd name="T10" fmla="*/ 1633 w 2548"/>
              <a:gd name="T11" fmla="*/ 0 h 3269"/>
              <a:gd name="T12" fmla="*/ 2547 w 2548"/>
              <a:gd name="T13" fmla="*/ 0 h 3269"/>
              <a:gd name="T14" fmla="*/ 1236 w 2548"/>
              <a:gd name="T15" fmla="*/ 1634 h 3269"/>
              <a:gd name="T16" fmla="*/ 2547 w 2548"/>
              <a:gd name="T17" fmla="*/ 3268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8" h="3269">
                <a:moveTo>
                  <a:pt x="2547" y="3268"/>
                </a:moveTo>
                <a:lnTo>
                  <a:pt x="1633" y="3268"/>
                </a:lnTo>
                <a:lnTo>
                  <a:pt x="1633" y="3268"/>
                </a:lnTo>
                <a:cubicBezTo>
                  <a:pt x="731" y="3268"/>
                  <a:pt x="0" y="2536"/>
                  <a:pt x="0" y="1634"/>
                </a:cubicBezTo>
                <a:lnTo>
                  <a:pt x="0" y="1634"/>
                </a:lnTo>
                <a:cubicBezTo>
                  <a:pt x="0" y="732"/>
                  <a:pt x="731" y="0"/>
                  <a:pt x="1633" y="0"/>
                </a:cubicBezTo>
                <a:lnTo>
                  <a:pt x="2547" y="0"/>
                </a:lnTo>
                <a:lnTo>
                  <a:pt x="1236" y="1634"/>
                </a:lnTo>
                <a:lnTo>
                  <a:pt x="2547" y="3268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FD88AA13-0C23-644A-A2B1-BFB4E5EFD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8250" y="4048561"/>
            <a:ext cx="624306" cy="800365"/>
          </a:xfrm>
          <a:custGeom>
            <a:avLst/>
            <a:gdLst>
              <a:gd name="T0" fmla="*/ 0 w 2547"/>
              <a:gd name="T1" fmla="*/ 0 h 3269"/>
              <a:gd name="T2" fmla="*/ 912 w 2547"/>
              <a:gd name="T3" fmla="*/ 0 h 3269"/>
              <a:gd name="T4" fmla="*/ 912 w 2547"/>
              <a:gd name="T5" fmla="*/ 0 h 3269"/>
              <a:gd name="T6" fmla="*/ 2546 w 2547"/>
              <a:gd name="T7" fmla="*/ 1634 h 3269"/>
              <a:gd name="T8" fmla="*/ 2546 w 2547"/>
              <a:gd name="T9" fmla="*/ 1634 h 3269"/>
              <a:gd name="T10" fmla="*/ 912 w 2547"/>
              <a:gd name="T11" fmla="*/ 3268 h 3269"/>
              <a:gd name="T12" fmla="*/ 0 w 2547"/>
              <a:gd name="T13" fmla="*/ 3268 h 3269"/>
              <a:gd name="T14" fmla="*/ 1310 w 2547"/>
              <a:gd name="T15" fmla="*/ 1634 h 3269"/>
              <a:gd name="T16" fmla="*/ 0 w 2547"/>
              <a:gd name="T17" fmla="*/ 0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7" h="3269">
                <a:moveTo>
                  <a:pt x="0" y="0"/>
                </a:moveTo>
                <a:lnTo>
                  <a:pt x="912" y="0"/>
                </a:lnTo>
                <a:lnTo>
                  <a:pt x="912" y="0"/>
                </a:lnTo>
                <a:cubicBezTo>
                  <a:pt x="1815" y="0"/>
                  <a:pt x="2546" y="732"/>
                  <a:pt x="2546" y="1634"/>
                </a:cubicBezTo>
                <a:lnTo>
                  <a:pt x="2546" y="1634"/>
                </a:lnTo>
                <a:cubicBezTo>
                  <a:pt x="2546" y="2536"/>
                  <a:pt x="1815" y="3268"/>
                  <a:pt x="912" y="3268"/>
                </a:cubicBezTo>
                <a:lnTo>
                  <a:pt x="0" y="3268"/>
                </a:lnTo>
                <a:lnTo>
                  <a:pt x="1310" y="1634"/>
                </a:lnTo>
                <a:lnTo>
                  <a:pt x="0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0B0BCC-20BB-AF44-8868-A3C74EC4CC25}"/>
              </a:ext>
            </a:extLst>
          </p:cNvPr>
          <p:cNvSpPr txBox="1"/>
          <p:nvPr/>
        </p:nvSpPr>
        <p:spPr>
          <a:xfrm>
            <a:off x="206444" y="382205"/>
            <a:ext cx="4906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CONTENT of presentation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84897FE3-1E8C-D04B-B3CE-1F0AE41B06F3}"/>
              </a:ext>
            </a:extLst>
          </p:cNvPr>
          <p:cNvSpPr txBox="1">
            <a:spLocks/>
          </p:cNvSpPr>
          <p:nvPr/>
        </p:nvSpPr>
        <p:spPr>
          <a:xfrm>
            <a:off x="888508" y="2404040"/>
            <a:ext cx="3127501" cy="475771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8"/>
              </a:lnSpc>
              <a:spcBef>
                <a:spcPts val="0"/>
              </a:spcBef>
            </a:pP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EU’s new circular economy action plan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240F050-3984-7340-A2A2-063992BE62FE}"/>
              </a:ext>
            </a:extLst>
          </p:cNvPr>
          <p:cNvSpPr txBox="1">
            <a:spLocks/>
          </p:cNvSpPr>
          <p:nvPr/>
        </p:nvSpPr>
        <p:spPr>
          <a:xfrm>
            <a:off x="830749" y="3443644"/>
            <a:ext cx="3127501" cy="257763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8"/>
              </a:lnSpc>
              <a:spcBef>
                <a:spcPts val="0"/>
              </a:spcBef>
            </a:pP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Some facts about plastics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1627B9CD-D9FE-4F48-B37B-AC0C3926895B}"/>
              </a:ext>
            </a:extLst>
          </p:cNvPr>
          <p:cNvSpPr txBox="1">
            <a:spLocks/>
          </p:cNvSpPr>
          <p:nvPr/>
        </p:nvSpPr>
        <p:spPr>
          <a:xfrm>
            <a:off x="831910" y="4319861"/>
            <a:ext cx="3127501" cy="257763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8"/>
              </a:lnSpc>
              <a:spcBef>
                <a:spcPts val="0"/>
              </a:spcBef>
            </a:pP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Circularity of plastics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317BB1B0-F0B0-1641-9639-44181C77EC43}"/>
              </a:ext>
            </a:extLst>
          </p:cNvPr>
          <p:cNvSpPr txBox="1">
            <a:spLocks/>
          </p:cNvSpPr>
          <p:nvPr/>
        </p:nvSpPr>
        <p:spPr>
          <a:xfrm>
            <a:off x="5362806" y="1510481"/>
            <a:ext cx="3127501" cy="257763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8"/>
              </a:lnSpc>
              <a:spcBef>
                <a:spcPts val="0"/>
              </a:spcBef>
            </a:pP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Bioplastics – alternative?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665088E-6732-8FDD-4898-81BC3F6FC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528" y="1187341"/>
            <a:ext cx="624306" cy="800365"/>
          </a:xfrm>
          <a:custGeom>
            <a:avLst/>
            <a:gdLst>
              <a:gd name="T0" fmla="*/ 2547 w 2548"/>
              <a:gd name="T1" fmla="*/ 3268 h 3269"/>
              <a:gd name="T2" fmla="*/ 1633 w 2548"/>
              <a:gd name="T3" fmla="*/ 3268 h 3269"/>
              <a:gd name="T4" fmla="*/ 1633 w 2548"/>
              <a:gd name="T5" fmla="*/ 3268 h 3269"/>
              <a:gd name="T6" fmla="*/ 0 w 2548"/>
              <a:gd name="T7" fmla="*/ 1634 h 3269"/>
              <a:gd name="T8" fmla="*/ 0 w 2548"/>
              <a:gd name="T9" fmla="*/ 1634 h 3269"/>
              <a:gd name="T10" fmla="*/ 1633 w 2548"/>
              <a:gd name="T11" fmla="*/ 0 h 3269"/>
              <a:gd name="T12" fmla="*/ 2547 w 2548"/>
              <a:gd name="T13" fmla="*/ 0 h 3269"/>
              <a:gd name="T14" fmla="*/ 1236 w 2548"/>
              <a:gd name="T15" fmla="*/ 1634 h 3269"/>
              <a:gd name="T16" fmla="*/ 2547 w 2548"/>
              <a:gd name="T17" fmla="*/ 3268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8" h="3269">
                <a:moveTo>
                  <a:pt x="2547" y="3268"/>
                </a:moveTo>
                <a:lnTo>
                  <a:pt x="1633" y="3268"/>
                </a:lnTo>
                <a:lnTo>
                  <a:pt x="1633" y="3268"/>
                </a:lnTo>
                <a:cubicBezTo>
                  <a:pt x="731" y="3268"/>
                  <a:pt x="0" y="2536"/>
                  <a:pt x="0" y="1634"/>
                </a:cubicBezTo>
                <a:lnTo>
                  <a:pt x="0" y="1634"/>
                </a:lnTo>
                <a:cubicBezTo>
                  <a:pt x="0" y="731"/>
                  <a:pt x="731" y="0"/>
                  <a:pt x="1633" y="0"/>
                </a:cubicBezTo>
                <a:lnTo>
                  <a:pt x="2547" y="0"/>
                </a:lnTo>
                <a:lnTo>
                  <a:pt x="1236" y="1634"/>
                </a:lnTo>
                <a:lnTo>
                  <a:pt x="2547" y="326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210ADF1-8887-FE46-1EAE-F4F8372C1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2333" y="1187341"/>
            <a:ext cx="624306" cy="800365"/>
          </a:xfrm>
          <a:custGeom>
            <a:avLst/>
            <a:gdLst>
              <a:gd name="T0" fmla="*/ 0 w 2547"/>
              <a:gd name="T1" fmla="*/ 0 h 3269"/>
              <a:gd name="T2" fmla="*/ 912 w 2547"/>
              <a:gd name="T3" fmla="*/ 0 h 3269"/>
              <a:gd name="T4" fmla="*/ 912 w 2547"/>
              <a:gd name="T5" fmla="*/ 0 h 3269"/>
              <a:gd name="T6" fmla="*/ 2546 w 2547"/>
              <a:gd name="T7" fmla="*/ 1634 h 3269"/>
              <a:gd name="T8" fmla="*/ 2546 w 2547"/>
              <a:gd name="T9" fmla="*/ 1634 h 3269"/>
              <a:gd name="T10" fmla="*/ 912 w 2547"/>
              <a:gd name="T11" fmla="*/ 3268 h 3269"/>
              <a:gd name="T12" fmla="*/ 0 w 2547"/>
              <a:gd name="T13" fmla="*/ 3268 h 3269"/>
              <a:gd name="T14" fmla="*/ 1310 w 2547"/>
              <a:gd name="T15" fmla="*/ 1634 h 3269"/>
              <a:gd name="T16" fmla="*/ 0 w 2547"/>
              <a:gd name="T17" fmla="*/ 0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7" h="3269">
                <a:moveTo>
                  <a:pt x="0" y="0"/>
                </a:moveTo>
                <a:lnTo>
                  <a:pt x="912" y="0"/>
                </a:lnTo>
                <a:lnTo>
                  <a:pt x="912" y="0"/>
                </a:lnTo>
                <a:cubicBezTo>
                  <a:pt x="1815" y="0"/>
                  <a:pt x="2546" y="731"/>
                  <a:pt x="2546" y="1634"/>
                </a:cubicBezTo>
                <a:lnTo>
                  <a:pt x="2546" y="1634"/>
                </a:lnTo>
                <a:cubicBezTo>
                  <a:pt x="2546" y="2536"/>
                  <a:pt x="1815" y="3268"/>
                  <a:pt x="912" y="3268"/>
                </a:cubicBezTo>
                <a:lnTo>
                  <a:pt x="0" y="3268"/>
                </a:lnTo>
                <a:lnTo>
                  <a:pt x="1310" y="1634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527FC49-9F0A-DBD1-D576-6E08CA59A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528" y="2141082"/>
            <a:ext cx="624306" cy="800364"/>
          </a:xfrm>
          <a:custGeom>
            <a:avLst/>
            <a:gdLst>
              <a:gd name="T0" fmla="*/ 2547 w 2548"/>
              <a:gd name="T1" fmla="*/ 3267 h 3268"/>
              <a:gd name="T2" fmla="*/ 1633 w 2548"/>
              <a:gd name="T3" fmla="*/ 3267 h 3268"/>
              <a:gd name="T4" fmla="*/ 1633 w 2548"/>
              <a:gd name="T5" fmla="*/ 3267 h 3268"/>
              <a:gd name="T6" fmla="*/ 0 w 2548"/>
              <a:gd name="T7" fmla="*/ 1634 h 3268"/>
              <a:gd name="T8" fmla="*/ 0 w 2548"/>
              <a:gd name="T9" fmla="*/ 1634 h 3268"/>
              <a:gd name="T10" fmla="*/ 1633 w 2548"/>
              <a:gd name="T11" fmla="*/ 0 h 3268"/>
              <a:gd name="T12" fmla="*/ 2547 w 2548"/>
              <a:gd name="T13" fmla="*/ 0 h 3268"/>
              <a:gd name="T14" fmla="*/ 1236 w 2548"/>
              <a:gd name="T15" fmla="*/ 1634 h 3268"/>
              <a:gd name="T16" fmla="*/ 2547 w 2548"/>
              <a:gd name="T17" fmla="*/ 3267 h 3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8" h="3268">
                <a:moveTo>
                  <a:pt x="2547" y="3267"/>
                </a:moveTo>
                <a:lnTo>
                  <a:pt x="1633" y="3267"/>
                </a:lnTo>
                <a:lnTo>
                  <a:pt x="1633" y="3267"/>
                </a:lnTo>
                <a:cubicBezTo>
                  <a:pt x="731" y="3267"/>
                  <a:pt x="0" y="2535"/>
                  <a:pt x="0" y="1634"/>
                </a:cubicBezTo>
                <a:lnTo>
                  <a:pt x="0" y="1634"/>
                </a:lnTo>
                <a:cubicBezTo>
                  <a:pt x="0" y="731"/>
                  <a:pt x="731" y="0"/>
                  <a:pt x="1633" y="0"/>
                </a:cubicBezTo>
                <a:lnTo>
                  <a:pt x="2547" y="0"/>
                </a:lnTo>
                <a:lnTo>
                  <a:pt x="1236" y="1634"/>
                </a:lnTo>
                <a:lnTo>
                  <a:pt x="2547" y="326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29387AA-8D5A-38BC-82DC-D307E4404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2333" y="2141082"/>
            <a:ext cx="624306" cy="800364"/>
          </a:xfrm>
          <a:custGeom>
            <a:avLst/>
            <a:gdLst>
              <a:gd name="T0" fmla="*/ 0 w 2547"/>
              <a:gd name="T1" fmla="*/ 0 h 3268"/>
              <a:gd name="T2" fmla="*/ 912 w 2547"/>
              <a:gd name="T3" fmla="*/ 0 h 3268"/>
              <a:gd name="T4" fmla="*/ 912 w 2547"/>
              <a:gd name="T5" fmla="*/ 0 h 3268"/>
              <a:gd name="T6" fmla="*/ 2546 w 2547"/>
              <a:gd name="T7" fmla="*/ 1634 h 3268"/>
              <a:gd name="T8" fmla="*/ 2546 w 2547"/>
              <a:gd name="T9" fmla="*/ 1634 h 3268"/>
              <a:gd name="T10" fmla="*/ 912 w 2547"/>
              <a:gd name="T11" fmla="*/ 3267 h 3268"/>
              <a:gd name="T12" fmla="*/ 0 w 2547"/>
              <a:gd name="T13" fmla="*/ 3267 h 3268"/>
              <a:gd name="T14" fmla="*/ 1310 w 2547"/>
              <a:gd name="T15" fmla="*/ 1634 h 3268"/>
              <a:gd name="T16" fmla="*/ 0 w 2547"/>
              <a:gd name="T17" fmla="*/ 0 h 3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7" h="3268">
                <a:moveTo>
                  <a:pt x="0" y="0"/>
                </a:moveTo>
                <a:lnTo>
                  <a:pt x="912" y="0"/>
                </a:lnTo>
                <a:lnTo>
                  <a:pt x="912" y="0"/>
                </a:lnTo>
                <a:cubicBezTo>
                  <a:pt x="1815" y="0"/>
                  <a:pt x="2546" y="731"/>
                  <a:pt x="2546" y="1634"/>
                </a:cubicBezTo>
                <a:lnTo>
                  <a:pt x="2546" y="1634"/>
                </a:lnTo>
                <a:cubicBezTo>
                  <a:pt x="2546" y="2535"/>
                  <a:pt x="1815" y="3267"/>
                  <a:pt x="912" y="3267"/>
                </a:cubicBezTo>
                <a:lnTo>
                  <a:pt x="0" y="3267"/>
                </a:lnTo>
                <a:lnTo>
                  <a:pt x="1310" y="1634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96FA9CCE-17D1-948A-6ACF-2B021A0F2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528" y="3094821"/>
            <a:ext cx="624306" cy="800365"/>
          </a:xfrm>
          <a:custGeom>
            <a:avLst/>
            <a:gdLst>
              <a:gd name="T0" fmla="*/ 2547 w 2548"/>
              <a:gd name="T1" fmla="*/ 3268 h 3269"/>
              <a:gd name="T2" fmla="*/ 1633 w 2548"/>
              <a:gd name="T3" fmla="*/ 3268 h 3269"/>
              <a:gd name="T4" fmla="*/ 1633 w 2548"/>
              <a:gd name="T5" fmla="*/ 3268 h 3269"/>
              <a:gd name="T6" fmla="*/ 0 w 2548"/>
              <a:gd name="T7" fmla="*/ 1634 h 3269"/>
              <a:gd name="T8" fmla="*/ 0 w 2548"/>
              <a:gd name="T9" fmla="*/ 1634 h 3269"/>
              <a:gd name="T10" fmla="*/ 1633 w 2548"/>
              <a:gd name="T11" fmla="*/ 0 h 3269"/>
              <a:gd name="T12" fmla="*/ 2547 w 2548"/>
              <a:gd name="T13" fmla="*/ 0 h 3269"/>
              <a:gd name="T14" fmla="*/ 1236 w 2548"/>
              <a:gd name="T15" fmla="*/ 1634 h 3269"/>
              <a:gd name="T16" fmla="*/ 2547 w 2548"/>
              <a:gd name="T17" fmla="*/ 3268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8" h="3269">
                <a:moveTo>
                  <a:pt x="2547" y="3268"/>
                </a:moveTo>
                <a:lnTo>
                  <a:pt x="1633" y="3268"/>
                </a:lnTo>
                <a:lnTo>
                  <a:pt x="1633" y="3268"/>
                </a:lnTo>
                <a:cubicBezTo>
                  <a:pt x="731" y="3268"/>
                  <a:pt x="0" y="2536"/>
                  <a:pt x="0" y="1634"/>
                </a:cubicBezTo>
                <a:lnTo>
                  <a:pt x="0" y="1634"/>
                </a:lnTo>
                <a:cubicBezTo>
                  <a:pt x="0" y="732"/>
                  <a:pt x="731" y="0"/>
                  <a:pt x="1633" y="0"/>
                </a:cubicBezTo>
                <a:lnTo>
                  <a:pt x="2547" y="0"/>
                </a:lnTo>
                <a:lnTo>
                  <a:pt x="1236" y="1634"/>
                </a:lnTo>
                <a:lnTo>
                  <a:pt x="2547" y="326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6B44B397-0CD0-421A-8936-94BAD613F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2333" y="3094821"/>
            <a:ext cx="624306" cy="800365"/>
          </a:xfrm>
          <a:custGeom>
            <a:avLst/>
            <a:gdLst>
              <a:gd name="T0" fmla="*/ 0 w 2547"/>
              <a:gd name="T1" fmla="*/ 0 h 3269"/>
              <a:gd name="T2" fmla="*/ 912 w 2547"/>
              <a:gd name="T3" fmla="*/ 0 h 3269"/>
              <a:gd name="T4" fmla="*/ 912 w 2547"/>
              <a:gd name="T5" fmla="*/ 0 h 3269"/>
              <a:gd name="T6" fmla="*/ 2546 w 2547"/>
              <a:gd name="T7" fmla="*/ 1634 h 3269"/>
              <a:gd name="T8" fmla="*/ 2546 w 2547"/>
              <a:gd name="T9" fmla="*/ 1634 h 3269"/>
              <a:gd name="T10" fmla="*/ 912 w 2547"/>
              <a:gd name="T11" fmla="*/ 3268 h 3269"/>
              <a:gd name="T12" fmla="*/ 0 w 2547"/>
              <a:gd name="T13" fmla="*/ 3268 h 3269"/>
              <a:gd name="T14" fmla="*/ 1310 w 2547"/>
              <a:gd name="T15" fmla="*/ 1634 h 3269"/>
              <a:gd name="T16" fmla="*/ 0 w 2547"/>
              <a:gd name="T17" fmla="*/ 0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7" h="3269">
                <a:moveTo>
                  <a:pt x="0" y="0"/>
                </a:moveTo>
                <a:lnTo>
                  <a:pt x="912" y="0"/>
                </a:lnTo>
                <a:lnTo>
                  <a:pt x="912" y="0"/>
                </a:lnTo>
                <a:cubicBezTo>
                  <a:pt x="1815" y="0"/>
                  <a:pt x="2546" y="732"/>
                  <a:pt x="2546" y="1634"/>
                </a:cubicBezTo>
                <a:lnTo>
                  <a:pt x="2546" y="1634"/>
                </a:lnTo>
                <a:cubicBezTo>
                  <a:pt x="2546" y="2536"/>
                  <a:pt x="1815" y="3268"/>
                  <a:pt x="912" y="3268"/>
                </a:cubicBezTo>
                <a:lnTo>
                  <a:pt x="0" y="3268"/>
                </a:lnTo>
                <a:lnTo>
                  <a:pt x="1310" y="1634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>
              <a:latin typeface="Lato Light" panose="020F0502020204030203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347B5AD-E0DB-3DAE-35A7-B560A69DD6B1}"/>
              </a:ext>
            </a:extLst>
          </p:cNvPr>
          <p:cNvSpPr txBox="1">
            <a:spLocks/>
          </p:cNvSpPr>
          <p:nvPr/>
        </p:nvSpPr>
        <p:spPr>
          <a:xfrm>
            <a:off x="5362806" y="2278990"/>
            <a:ext cx="3127501" cy="693780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8"/>
              </a:lnSpc>
              <a:spcBef>
                <a:spcPts val="0"/>
              </a:spcBef>
            </a:pP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Examples of circular economy </a:t>
            </a:r>
            <a:b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</a:b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from Czech Republic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12F23C9-6DC1-AE1E-23AE-DF5BC46BCA12}"/>
              </a:ext>
            </a:extLst>
          </p:cNvPr>
          <p:cNvSpPr txBox="1">
            <a:spLocks/>
          </p:cNvSpPr>
          <p:nvPr/>
        </p:nvSpPr>
        <p:spPr>
          <a:xfrm>
            <a:off x="893590" y="1371338"/>
            <a:ext cx="3127501" cy="475771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8"/>
              </a:lnSpc>
              <a:spcBef>
                <a:spcPts val="0"/>
              </a:spcBef>
            </a:pP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Circular economy </a:t>
            </a:r>
            <a:r>
              <a:rPr lang="cs-CZ" sz="2025" b="1">
                <a:latin typeface="+mn-lt"/>
                <a:ea typeface="Lato" panose="020F0502020204030203" pitchFamily="34" charset="0"/>
                <a:cs typeface="Poppins" pitchFamily="2" charset="77"/>
              </a:rPr>
              <a:t>–</a:t>
            </a: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 meaning?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C416F28-BEFE-AE03-98C1-141717187ACD}"/>
              </a:ext>
            </a:extLst>
          </p:cNvPr>
          <p:cNvSpPr txBox="1">
            <a:spLocks/>
          </p:cNvSpPr>
          <p:nvPr/>
        </p:nvSpPr>
        <p:spPr>
          <a:xfrm>
            <a:off x="5284833" y="3298861"/>
            <a:ext cx="3127501" cy="257763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8"/>
              </a:lnSpc>
              <a:spcBef>
                <a:spcPts val="0"/>
              </a:spcBef>
            </a:pPr>
            <a:r>
              <a:rPr lang="en-US" sz="2025" b="1">
                <a:latin typeface="+mn-lt"/>
                <a:ea typeface="Lato" panose="020F0502020204030203" pitchFamily="34" charset="0"/>
                <a:cs typeface="Poppins" pitchFamily="2" charset="77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9051871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véPole 37">
            <a:extLst>
              <a:ext uri="{FF2B5EF4-FFF2-40B4-BE49-F238E27FC236}">
                <a16:creationId xmlns:a16="http://schemas.microsoft.com/office/drawing/2014/main" id="{C1540A6B-0E08-984F-4CE6-C3A810CA28FF}"/>
              </a:ext>
            </a:extLst>
          </p:cNvPr>
          <p:cNvSpPr txBox="1"/>
          <p:nvPr/>
        </p:nvSpPr>
        <p:spPr>
          <a:xfrm>
            <a:off x="620325" y="-86874"/>
            <a:ext cx="8434579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8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Linear and circular way of going/doing</a:t>
            </a:r>
            <a:r>
              <a:rPr lang="cs-CZ" sz="28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/</a:t>
            </a:r>
            <a:r>
              <a:rPr lang="cs-CZ" sz="2800" b="1" cap="all" err="1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using</a:t>
            </a:r>
            <a:r>
              <a:rPr lang="cs-CZ" sz="28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 </a:t>
            </a:r>
            <a:r>
              <a:rPr lang="cs-CZ" sz="2800" b="1" cap="all" err="1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or</a:t>
            </a:r>
            <a:r>
              <a:rPr lang="cs-CZ" sz="28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 </a:t>
            </a:r>
            <a:r>
              <a:rPr lang="cs-CZ" sz="2800" b="1" cap="all" err="1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reusing</a:t>
            </a:r>
            <a:endParaRPr lang="en-US" sz="2800" b="1" cap="all">
              <a:solidFill>
                <a:schemeClr val="accent4"/>
              </a:solidFill>
              <a:latin typeface="Trebuchet MS" pitchFamily="34" charset="0"/>
              <a:ea typeface="+mj-ea"/>
              <a:cs typeface="+mj-cs"/>
            </a:endParaRPr>
          </a:p>
        </p:txBody>
      </p: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A4D445B9-7046-EA66-7229-C46C46FB3185}"/>
              </a:ext>
            </a:extLst>
          </p:cNvPr>
          <p:cNvGrpSpPr/>
          <p:nvPr/>
        </p:nvGrpSpPr>
        <p:grpSpPr>
          <a:xfrm>
            <a:off x="988712" y="907298"/>
            <a:ext cx="3060479" cy="2207272"/>
            <a:chOff x="561069" y="186456"/>
            <a:chExt cx="5144218" cy="3410685"/>
          </a:xfrm>
        </p:grpSpPr>
        <p:sp>
          <p:nvSpPr>
            <p:cNvPr id="40" name="TextovéPole 39">
              <a:extLst>
                <a:ext uri="{FF2B5EF4-FFF2-40B4-BE49-F238E27FC236}">
                  <a16:creationId xmlns:a16="http://schemas.microsoft.com/office/drawing/2014/main" id="{2F84961B-C80F-13F4-F667-96C96D16A748}"/>
                </a:ext>
              </a:extLst>
            </p:cNvPr>
            <p:cNvSpPr txBox="1"/>
            <p:nvPr/>
          </p:nvSpPr>
          <p:spPr>
            <a:xfrm>
              <a:off x="561069" y="3043143"/>
              <a:ext cx="57606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100" b="1"/>
                <a:t>A</a:t>
              </a:r>
            </a:p>
          </p:txBody>
        </p:sp>
        <p:sp>
          <p:nvSpPr>
            <p:cNvPr id="41" name="TextovéPole 40">
              <a:extLst>
                <a:ext uri="{FF2B5EF4-FFF2-40B4-BE49-F238E27FC236}">
                  <a16:creationId xmlns:a16="http://schemas.microsoft.com/office/drawing/2014/main" id="{79E429AE-F4EC-E0F1-5AF2-E729A3BF7E0E}"/>
                </a:ext>
              </a:extLst>
            </p:cNvPr>
            <p:cNvSpPr txBox="1"/>
            <p:nvPr/>
          </p:nvSpPr>
          <p:spPr>
            <a:xfrm>
              <a:off x="5129223" y="3043144"/>
              <a:ext cx="57606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100" b="1"/>
                <a:t>B</a:t>
              </a:r>
            </a:p>
          </p:txBody>
        </p:sp>
        <p:pic>
          <p:nvPicPr>
            <p:cNvPr id="42" name="Obrázek 41" descr="Obsah obrázku řetězy, kovové předměty&#10;&#10;Popis byl vytvořen automaticky">
              <a:extLst>
                <a:ext uri="{FF2B5EF4-FFF2-40B4-BE49-F238E27FC236}">
                  <a16:creationId xmlns:a16="http://schemas.microsoft.com/office/drawing/2014/main" id="{17E7FE10-DD93-4DDA-6FE1-B6E98E24D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2808" y="186456"/>
              <a:ext cx="1257409" cy="2347163"/>
            </a:xfrm>
            <a:prstGeom prst="rect">
              <a:avLst/>
            </a:prstGeom>
          </p:spPr>
        </p:pic>
        <p:pic>
          <p:nvPicPr>
            <p:cNvPr id="44" name="Obrázek 43">
              <a:extLst>
                <a:ext uri="{FF2B5EF4-FFF2-40B4-BE49-F238E27FC236}">
                  <a16:creationId xmlns:a16="http://schemas.microsoft.com/office/drawing/2014/main" id="{5C319F5B-D945-AFC6-84BB-E24889302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69" y="2575601"/>
              <a:ext cx="5144218" cy="485843"/>
            </a:xfrm>
            <a:prstGeom prst="rect">
              <a:avLst/>
            </a:prstGeom>
          </p:spPr>
        </p:pic>
      </p:grpSp>
      <p:grpSp>
        <p:nvGrpSpPr>
          <p:cNvPr id="45" name="Skupina 44">
            <a:extLst>
              <a:ext uri="{FF2B5EF4-FFF2-40B4-BE49-F238E27FC236}">
                <a16:creationId xmlns:a16="http://schemas.microsoft.com/office/drawing/2014/main" id="{A9112B04-99C0-8995-8763-9089FD709C13}"/>
              </a:ext>
            </a:extLst>
          </p:cNvPr>
          <p:cNvGrpSpPr/>
          <p:nvPr/>
        </p:nvGrpSpPr>
        <p:grpSpPr>
          <a:xfrm>
            <a:off x="5751337" y="615240"/>
            <a:ext cx="2102237" cy="2040880"/>
            <a:chOff x="7441108" y="2910836"/>
            <a:chExt cx="2205032" cy="2247900"/>
          </a:xfrm>
        </p:grpSpPr>
        <p:pic>
          <p:nvPicPr>
            <p:cNvPr id="46" name="Obrázek 45" descr="Obsah obrázku ve tmě, noční obloha&#10;&#10;Popis byl vytvořen automaticky">
              <a:extLst>
                <a:ext uri="{FF2B5EF4-FFF2-40B4-BE49-F238E27FC236}">
                  <a16:creationId xmlns:a16="http://schemas.microsoft.com/office/drawing/2014/main" id="{CF3F6801-C039-A065-CFE7-68E32215C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208" y="3522023"/>
              <a:ext cx="741242" cy="1114608"/>
            </a:xfrm>
            <a:prstGeom prst="rect">
              <a:avLst/>
            </a:prstGeom>
          </p:spPr>
        </p:pic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493C2D81-08B5-7A1D-E70C-5B90B7812CB4}"/>
                </a:ext>
              </a:extLst>
            </p:cNvPr>
            <p:cNvGrpSpPr/>
            <p:nvPr/>
          </p:nvGrpSpPr>
          <p:grpSpPr>
            <a:xfrm>
              <a:off x="7441108" y="2910836"/>
              <a:ext cx="2205032" cy="2247900"/>
              <a:chOff x="7659027" y="795244"/>
              <a:chExt cx="2205032" cy="2247900"/>
            </a:xfrm>
          </p:grpSpPr>
          <p:pic>
            <p:nvPicPr>
              <p:cNvPr id="48" name="Obrázek 47" descr="Obsah obrázku kruh&#10;&#10;Popis byl vytvořen automaticky">
                <a:extLst>
                  <a:ext uri="{FF2B5EF4-FFF2-40B4-BE49-F238E27FC236}">
                    <a16:creationId xmlns:a16="http://schemas.microsoft.com/office/drawing/2014/main" id="{86AB0518-3FC6-1747-3F2F-B82A58DC38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59027" y="795244"/>
                <a:ext cx="2038350" cy="2247900"/>
              </a:xfrm>
              <a:prstGeom prst="rect">
                <a:avLst/>
              </a:prstGeom>
            </p:spPr>
          </p:pic>
          <p:sp>
            <p:nvSpPr>
              <p:cNvPr id="49" name="TextovéPole 48">
                <a:extLst>
                  <a:ext uri="{FF2B5EF4-FFF2-40B4-BE49-F238E27FC236}">
                    <a16:creationId xmlns:a16="http://schemas.microsoft.com/office/drawing/2014/main" id="{593DBC90-ABC9-ACE4-6A40-F6EBD535F8A2}"/>
                  </a:ext>
                </a:extLst>
              </p:cNvPr>
              <p:cNvSpPr txBox="1"/>
              <p:nvPr/>
            </p:nvSpPr>
            <p:spPr>
              <a:xfrm>
                <a:off x="9287995" y="1309362"/>
                <a:ext cx="576064" cy="457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100" b="1"/>
                  <a:t>A</a:t>
                </a:r>
              </a:p>
            </p:txBody>
          </p:sp>
        </p:grpSp>
      </p:grp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0B975E79-4091-7CF1-03F4-B82EB27257B8}"/>
              </a:ext>
            </a:extLst>
          </p:cNvPr>
          <p:cNvSpPr txBox="1"/>
          <p:nvPr/>
        </p:nvSpPr>
        <p:spPr>
          <a:xfrm>
            <a:off x="436504" y="1186382"/>
            <a:ext cx="3769736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b="1"/>
              <a:t>PROS of linear economy: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cs-CZ" sz="1800"/>
              <a:t>c</a:t>
            </a:r>
            <a:r>
              <a:rPr lang="en-US" sz="1800" err="1"/>
              <a:t>ustomized</a:t>
            </a:r>
            <a:endParaRPr lang="en-US" sz="1800"/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800"/>
              <a:t>clear and easy way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800"/>
              <a:t>verified methods and results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800"/>
              <a:t>profitable</a:t>
            </a:r>
          </a:p>
          <a:p>
            <a:endParaRPr lang="en-US" sz="1800" b="1"/>
          </a:p>
          <a:p>
            <a:r>
              <a:rPr lang="en-US" sz="1800" b="1"/>
              <a:t>CONS of linear economy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800"/>
              <a:t>depletion of resources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800"/>
              <a:t>waste generation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800"/>
              <a:t>pollution</a:t>
            </a:r>
          </a:p>
          <a:p>
            <a:endParaRPr lang="cs-CZ" sz="1800"/>
          </a:p>
        </p:txBody>
      </p:sp>
      <p:sp>
        <p:nvSpPr>
          <p:cNvPr id="51" name="TextovéPole 50">
            <a:extLst>
              <a:ext uri="{FF2B5EF4-FFF2-40B4-BE49-F238E27FC236}">
                <a16:creationId xmlns:a16="http://schemas.microsoft.com/office/drawing/2014/main" id="{FF3E936E-2F21-CEBD-9DFF-2E6AF5C3E885}"/>
              </a:ext>
            </a:extLst>
          </p:cNvPr>
          <p:cNvSpPr txBox="1"/>
          <p:nvPr/>
        </p:nvSpPr>
        <p:spPr>
          <a:xfrm>
            <a:off x="4630250" y="1170140"/>
            <a:ext cx="4177002" cy="34163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b="1"/>
              <a:t>PROS of circular economy: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800"/>
              <a:t>re-use of resources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800"/>
              <a:t>waste reduction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800"/>
              <a:t>less impact on pollution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800"/>
              <a:t>development of new products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en-US" sz="1800"/>
          </a:p>
          <a:p>
            <a:r>
              <a:rPr lang="en-US" sz="1800" b="1"/>
              <a:t>CONS of circular economy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800"/>
              <a:t>financially demanding new procedures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800"/>
              <a:t>the need to use new methodologies and machines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cs-CZ" sz="1800"/>
              <a:t>n</a:t>
            </a:r>
            <a:r>
              <a:rPr lang="en-US" sz="1800"/>
              <a:t>on-existing networking</a:t>
            </a:r>
            <a:r>
              <a:rPr lang="cs-CZ" sz="1800"/>
              <a:t> and market</a:t>
            </a:r>
            <a:endParaRPr lang="en-US" sz="1800" b="1"/>
          </a:p>
        </p:txBody>
      </p:sp>
    </p:spTree>
    <p:extLst>
      <p:ext uri="{BB962C8B-B14F-4D97-AF65-F5344CB8AC3E}">
        <p14:creationId xmlns:p14="http://schemas.microsoft.com/office/powerpoint/2010/main" val="299968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Plastic in the oceans is not the fault of the Global South">
            <a:extLst>
              <a:ext uri="{FF2B5EF4-FFF2-40B4-BE49-F238E27FC236}">
                <a16:creationId xmlns:a16="http://schemas.microsoft.com/office/drawing/2014/main" id="{AE773D0A-37C1-1568-0EF3-F9DFFFBAED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4" r="12534" b="1"/>
          <a:stretch/>
        </p:blipFill>
        <p:spPr bwMode="auto">
          <a:xfrm>
            <a:off x="5168298" y="1300039"/>
            <a:ext cx="3886200" cy="326350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7" name="Obrázek 6" descr="Obsah obrázku rostlina&#10;&#10;Popis byl vytvořen automaticky">
            <a:extLst>
              <a:ext uri="{FF2B5EF4-FFF2-40B4-BE49-F238E27FC236}">
                <a16:creationId xmlns:a16="http://schemas.microsoft.com/office/drawing/2014/main" id="{A4CED699-64CE-40D9-56F4-3F8571659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4" y="1329612"/>
            <a:ext cx="4320480" cy="305809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A9F75B84-2301-A42A-DE74-91BF3ED0CD02}"/>
              </a:ext>
            </a:extLst>
          </p:cNvPr>
          <p:cNvCxnSpPr/>
          <p:nvPr/>
        </p:nvCxnSpPr>
        <p:spPr>
          <a:xfrm flipV="1">
            <a:off x="89502" y="951570"/>
            <a:ext cx="4266474" cy="361840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7F636D51-68B6-AE84-F46C-C26C6C334E14}"/>
              </a:ext>
            </a:extLst>
          </p:cNvPr>
          <p:cNvCxnSpPr>
            <a:cxnSpLocks/>
          </p:cNvCxnSpPr>
          <p:nvPr/>
        </p:nvCxnSpPr>
        <p:spPr>
          <a:xfrm>
            <a:off x="305526" y="951570"/>
            <a:ext cx="4266474" cy="361840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ek 14" descr="Obsah obrázku osoba, interiér, dítě, batole&#10;&#10;Popis byl vytvořen automaticky">
            <a:extLst>
              <a:ext uri="{FF2B5EF4-FFF2-40B4-BE49-F238E27FC236}">
                <a16:creationId xmlns:a16="http://schemas.microsoft.com/office/drawing/2014/main" id="{5E5B0CB4-65E6-F975-3518-D39891E2D0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992" y="957161"/>
            <a:ext cx="1529525" cy="1019684"/>
          </a:xfrm>
          <a:prstGeom prst="rect">
            <a:avLst/>
          </a:prstGeom>
        </p:spPr>
      </p:pic>
      <p:pic>
        <p:nvPicPr>
          <p:cNvPr id="19" name="Obrázek 18" descr="Obsah obrázku šíp&#10;&#10;Popis byl vytvořen automaticky">
            <a:extLst>
              <a:ext uri="{FF2B5EF4-FFF2-40B4-BE49-F238E27FC236}">
                <a16:creationId xmlns:a16="http://schemas.microsoft.com/office/drawing/2014/main" id="{1D21B47F-3F67-0E13-8885-F143DCDDCC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45" y="1707654"/>
            <a:ext cx="2448273" cy="1224137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C9691038-0B7B-412B-7094-311974FC76EB}"/>
              </a:ext>
            </a:extLst>
          </p:cNvPr>
          <p:cNvSpPr txBox="1"/>
          <p:nvPr/>
        </p:nvSpPr>
        <p:spPr>
          <a:xfrm>
            <a:off x="620326" y="-8687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8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The consequences of linear economics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06EBCA9-EA24-684E-6402-86A1E97567CD}"/>
              </a:ext>
            </a:extLst>
          </p:cNvPr>
          <p:cNvSpPr txBox="1"/>
          <p:nvPr/>
        </p:nvSpPr>
        <p:spPr>
          <a:xfrm>
            <a:off x="4950042" y="700293"/>
            <a:ext cx="5049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350">
                <a:cs typeface="Times New Roman" panose="02020603050405020304" pitchFamily="18" charset="0"/>
              </a:rPr>
              <a:t>Plastic pollution, greenhouse gases</a:t>
            </a:r>
            <a:r>
              <a:rPr lang="cs-CZ" sz="1350" cap="all">
                <a:cs typeface="Times New Roman" panose="02020603050405020304" pitchFamily="18" charset="0"/>
              </a:rPr>
              <a:t> (3.8%)</a:t>
            </a:r>
            <a:endParaRPr lang="en-GB" sz="135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0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ázek 23" descr="Obsah obrázku text, oranžová&#10;&#10;Popis byl vytvořen automaticky">
            <a:extLst>
              <a:ext uri="{FF2B5EF4-FFF2-40B4-BE49-F238E27FC236}">
                <a16:creationId xmlns:a16="http://schemas.microsoft.com/office/drawing/2014/main" id="{3E70BCAD-F874-E591-C36F-393F86E23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76619">
            <a:off x="7084480" y="1254573"/>
            <a:ext cx="2490642" cy="2360921"/>
          </a:xfrm>
          <a:prstGeom prst="rect">
            <a:avLst/>
          </a:prstGeom>
        </p:spPr>
      </p:pic>
      <p:pic>
        <p:nvPicPr>
          <p:cNvPr id="5" name="Obrázek 4" descr="Obsah obrázku diagram&#10;&#10;Popis byl vytvořen automaticky">
            <a:extLst>
              <a:ext uri="{FF2B5EF4-FFF2-40B4-BE49-F238E27FC236}">
                <a16:creationId xmlns:a16="http://schemas.microsoft.com/office/drawing/2014/main" id="{073F16F3-A700-6CDB-B5BA-BA403406A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461905"/>
            <a:ext cx="4173200" cy="4173200"/>
          </a:xfrm>
          <a:prstGeom prst="rect">
            <a:avLst/>
          </a:prstGeom>
          <a:noFill/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03C72DC-FC01-D3D2-D158-585C10ED287B}"/>
              </a:ext>
            </a:extLst>
          </p:cNvPr>
          <p:cNvSpPr txBox="1"/>
          <p:nvPr/>
        </p:nvSpPr>
        <p:spPr>
          <a:xfrm>
            <a:off x="791580" y="4569098"/>
            <a:ext cx="3263503" cy="58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/>
              <a:t>https://fonts.google.com/specimen/Sue+Ellen+Francisco</a:t>
            </a:r>
          </a:p>
          <a:p>
            <a:endParaRPr lang="cs-CZ" sz="1125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6FA3233-A0C9-1DF2-92C5-EFDDCE0A3779}"/>
              </a:ext>
            </a:extLst>
          </p:cNvPr>
          <p:cNvSpPr txBox="1"/>
          <p:nvPr/>
        </p:nvSpPr>
        <p:spPr>
          <a:xfrm>
            <a:off x="620326" y="-8687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8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circular economy</a:t>
            </a:r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49133F49-DF3F-6A50-E565-202B8A046F7C}"/>
              </a:ext>
            </a:extLst>
          </p:cNvPr>
          <p:cNvSpPr/>
          <p:nvPr/>
        </p:nvSpPr>
        <p:spPr>
          <a:xfrm>
            <a:off x="3599892" y="3273828"/>
            <a:ext cx="702078" cy="324036"/>
          </a:xfrm>
          <a:prstGeom prst="rightArrow">
            <a:avLst/>
          </a:prstGeom>
          <a:solidFill>
            <a:srgbClr val="9ACA3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125">
              <a:solidFill>
                <a:schemeClr val="accent4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1E83484-1D0D-A859-6BD5-E61D3DF06543}"/>
              </a:ext>
            </a:extLst>
          </p:cNvPr>
          <p:cNvSpPr txBox="1"/>
          <p:nvPr/>
        </p:nvSpPr>
        <p:spPr>
          <a:xfrm>
            <a:off x="4463988" y="3259247"/>
            <a:ext cx="356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/>
              <a:t>Not only plastics are in target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7ADEBD4E-7951-47C6-6C27-2F049C7237D2}"/>
              </a:ext>
            </a:extLst>
          </p:cNvPr>
          <p:cNvSpPr txBox="1"/>
          <p:nvPr/>
        </p:nvSpPr>
        <p:spPr>
          <a:xfrm>
            <a:off x="4208696" y="751444"/>
            <a:ext cx="2947490" cy="2031325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/>
              <a:t>Plastics/packaging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/>
              <a:t>Textiles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/>
              <a:t>Food, water, nutrients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/>
              <a:t>Electronics and ICT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/>
              <a:t>Batteries and vehicles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/>
              <a:t>Construction and buildings</a:t>
            </a:r>
          </a:p>
        </p:txBody>
      </p:sp>
      <p:pic>
        <p:nvPicPr>
          <p:cNvPr id="22" name="Obrázek 21" descr="Obsah obrázku text, cedule, rám obrazu&#10;&#10;Popis byl vytvořen automaticky">
            <a:extLst>
              <a:ext uri="{FF2B5EF4-FFF2-40B4-BE49-F238E27FC236}">
                <a16:creationId xmlns:a16="http://schemas.microsoft.com/office/drawing/2014/main" id="{8507BA2D-4AA2-B86D-3BAF-B69E6A9CE8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5627527" y="2460416"/>
            <a:ext cx="594065" cy="85022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9852CDC0-154B-69DF-E578-48AC555CB202}"/>
              </a:ext>
            </a:extLst>
          </p:cNvPr>
          <p:cNvSpPr txBox="1"/>
          <p:nvPr/>
        </p:nvSpPr>
        <p:spPr>
          <a:xfrm>
            <a:off x="4770443" y="3766029"/>
            <a:ext cx="3581977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1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waste</a:t>
            </a:r>
            <a:r>
              <a:rPr lang="cs-CZ" sz="21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1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value</a:t>
            </a:r>
          </a:p>
          <a:p>
            <a:pPr algn="ctr"/>
            <a:r>
              <a:rPr lang="en-US" sz="21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</a:p>
          <a:p>
            <a:pPr algn="ctr"/>
            <a:r>
              <a:rPr lang="en-US" sz="21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toxic free environment</a:t>
            </a:r>
          </a:p>
        </p:txBody>
      </p:sp>
    </p:spTree>
    <p:extLst>
      <p:ext uri="{BB962C8B-B14F-4D97-AF65-F5344CB8AC3E}">
        <p14:creationId xmlns:p14="http://schemas.microsoft.com/office/powerpoint/2010/main" val="341867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véPole 37">
            <a:extLst>
              <a:ext uri="{FF2B5EF4-FFF2-40B4-BE49-F238E27FC236}">
                <a16:creationId xmlns:a16="http://schemas.microsoft.com/office/drawing/2014/main" id="{C1540A6B-0E08-984F-4CE6-C3A810CA28FF}"/>
              </a:ext>
            </a:extLst>
          </p:cNvPr>
          <p:cNvSpPr txBox="1"/>
          <p:nvPr/>
        </p:nvSpPr>
        <p:spPr>
          <a:xfrm>
            <a:off x="281491" y="38152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Circular economy – </a:t>
            </a:r>
            <a:r>
              <a:rPr lang="en-US" sz="2400" b="1" cap="all" err="1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eu</a:t>
            </a: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 vision or almost reality?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4E835F43-1F8C-F15D-291D-72C65B6AFDD1}"/>
              </a:ext>
            </a:extLst>
          </p:cNvPr>
          <p:cNvGrpSpPr/>
          <p:nvPr/>
        </p:nvGrpSpPr>
        <p:grpSpPr>
          <a:xfrm>
            <a:off x="6485170" y="1447812"/>
            <a:ext cx="2339629" cy="2040299"/>
            <a:chOff x="8646893" y="1930416"/>
            <a:chExt cx="3119505" cy="2720399"/>
          </a:xfrm>
        </p:grpSpPr>
        <p:sp>
          <p:nvSpPr>
            <p:cNvPr id="2" name="TextovéPole 1">
              <a:extLst>
                <a:ext uri="{FF2B5EF4-FFF2-40B4-BE49-F238E27FC236}">
                  <a16:creationId xmlns:a16="http://schemas.microsoft.com/office/drawing/2014/main" id="{F6255A88-5B44-94CD-75F7-2C7A7521D887}"/>
                </a:ext>
              </a:extLst>
            </p:cNvPr>
            <p:cNvSpPr txBox="1"/>
            <p:nvPr/>
          </p:nvSpPr>
          <p:spPr>
            <a:xfrm>
              <a:off x="9336362" y="2887063"/>
              <a:ext cx="2430036" cy="49244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800">
                  <a:cs typeface="Times New Roman" panose="02020603050405020304" pitchFamily="18" charset="0"/>
                </a:rPr>
                <a:t>Climate-neutral</a:t>
              </a:r>
            </a:p>
          </p:txBody>
        </p:sp>
        <p:sp>
          <p:nvSpPr>
            <p:cNvPr id="3" name="TextovéPole 2">
              <a:extLst>
                <a:ext uri="{FF2B5EF4-FFF2-40B4-BE49-F238E27FC236}">
                  <a16:creationId xmlns:a16="http://schemas.microsoft.com/office/drawing/2014/main" id="{B0D297CC-101A-3D7D-1CE7-9D3EC4BDF293}"/>
                </a:ext>
              </a:extLst>
            </p:cNvPr>
            <p:cNvSpPr txBox="1"/>
            <p:nvPr/>
          </p:nvSpPr>
          <p:spPr>
            <a:xfrm>
              <a:off x="8646893" y="1930416"/>
              <a:ext cx="3104154" cy="492443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r>
                <a:rPr lang="en-GB" sz="1800" cap="small">
                  <a:cs typeface="Times New Roman" panose="02020603050405020304" pitchFamily="18" charset="0"/>
                </a:rPr>
                <a:t>European Green deal</a:t>
              </a:r>
            </a:p>
          </p:txBody>
        </p:sp>
        <p:sp>
          <p:nvSpPr>
            <p:cNvPr id="4" name="TextovéPole 3">
              <a:extLst>
                <a:ext uri="{FF2B5EF4-FFF2-40B4-BE49-F238E27FC236}">
                  <a16:creationId xmlns:a16="http://schemas.microsoft.com/office/drawing/2014/main" id="{ADCF44BD-B4C0-0035-1C14-83E8055C055F}"/>
                </a:ext>
              </a:extLst>
            </p:cNvPr>
            <p:cNvSpPr txBox="1"/>
            <p:nvPr/>
          </p:nvSpPr>
          <p:spPr>
            <a:xfrm>
              <a:off x="9336362" y="3333684"/>
              <a:ext cx="2430036" cy="861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800">
                  <a:cs typeface="Times New Roman" panose="02020603050405020304" pitchFamily="18" charset="0"/>
                </a:rPr>
                <a:t>Resource-efficient</a:t>
              </a:r>
            </a:p>
          </p:txBody>
        </p:sp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id="{D1BA8289-7ED2-1A8D-8BC3-D9B70E4C87E4}"/>
                </a:ext>
              </a:extLst>
            </p:cNvPr>
            <p:cNvSpPr txBox="1"/>
            <p:nvPr/>
          </p:nvSpPr>
          <p:spPr>
            <a:xfrm>
              <a:off x="9336360" y="3789040"/>
              <a:ext cx="2430037" cy="86177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r>
                <a:rPr lang="en-GB" sz="1800">
                  <a:cs typeface="Times New Roman" panose="02020603050405020304" pitchFamily="18" charset="0"/>
                </a:rPr>
                <a:t>Circular economy</a:t>
              </a:r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7B18019C-E04F-6F74-E887-69FE588FC2E4}"/>
                </a:ext>
              </a:extLst>
            </p:cNvPr>
            <p:cNvSpPr txBox="1"/>
            <p:nvPr/>
          </p:nvSpPr>
          <p:spPr>
            <a:xfrm>
              <a:off x="9336361" y="2428553"/>
              <a:ext cx="2414686" cy="492443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800">
                  <a:cs typeface="Times New Roman" panose="02020603050405020304" pitchFamily="18" charset="0"/>
                </a:rPr>
                <a:t>Bio</a:t>
              </a:r>
              <a:r>
                <a:rPr lang="cs-CZ" sz="1800">
                  <a:cs typeface="Times New Roman" panose="02020603050405020304" pitchFamily="18" charset="0"/>
                </a:rPr>
                <a:t>-</a:t>
              </a:r>
              <a:r>
                <a:rPr lang="en-GB" sz="1800">
                  <a:cs typeface="Times New Roman" panose="02020603050405020304" pitchFamily="18" charset="0"/>
                </a:rPr>
                <a:t>economy</a:t>
              </a:r>
            </a:p>
          </p:txBody>
        </p:sp>
      </p:grpSp>
      <p:pic>
        <p:nvPicPr>
          <p:cNvPr id="7" name="Obrázek 6">
            <a:extLst>
              <a:ext uri="{FF2B5EF4-FFF2-40B4-BE49-F238E27FC236}">
                <a16:creationId xmlns:a16="http://schemas.microsoft.com/office/drawing/2014/main" id="{319EE6B7-47EC-C8AB-DD9B-92FAE933A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36" y="998269"/>
            <a:ext cx="4839965" cy="221205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2C2AD2D7-F30C-EE23-AA93-01ADC246B2C0}"/>
              </a:ext>
            </a:extLst>
          </p:cNvPr>
          <p:cNvSpPr txBox="1"/>
          <p:nvPr/>
        </p:nvSpPr>
        <p:spPr>
          <a:xfrm>
            <a:off x="281491" y="734173"/>
            <a:ext cx="4937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/>
              <a:t>EU’s new circular economy action plan (03/2020</a:t>
            </a:r>
            <a:r>
              <a:rPr lang="cs-CZ" sz="1800"/>
              <a:t>)</a:t>
            </a:r>
            <a:r>
              <a:rPr lang="en-US" sz="1800"/>
              <a:t> </a:t>
            </a:r>
            <a:endParaRPr lang="cs-CZ" sz="180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676FE921-FE52-0214-E960-76C8AC881B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547" y="1981999"/>
            <a:ext cx="1039995" cy="1036529"/>
          </a:xfrm>
          <a:prstGeom prst="rect">
            <a:avLst/>
          </a:prstGeom>
        </p:spPr>
      </p:pic>
      <p:grpSp>
        <p:nvGrpSpPr>
          <p:cNvPr id="30" name="Skupina 29">
            <a:extLst>
              <a:ext uri="{FF2B5EF4-FFF2-40B4-BE49-F238E27FC236}">
                <a16:creationId xmlns:a16="http://schemas.microsoft.com/office/drawing/2014/main" id="{0D70BE68-34E7-CF79-E542-ED552F5E4171}"/>
              </a:ext>
            </a:extLst>
          </p:cNvPr>
          <p:cNvGrpSpPr/>
          <p:nvPr/>
        </p:nvGrpSpPr>
        <p:grpSpPr>
          <a:xfrm>
            <a:off x="2214515" y="3339169"/>
            <a:ext cx="6394370" cy="1806692"/>
            <a:chOff x="2952687" y="4452225"/>
            <a:chExt cx="8525826" cy="2408922"/>
          </a:xfrm>
        </p:grpSpPr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46CFA20F-53EF-D73C-70FB-3BB06A57161C}"/>
                </a:ext>
              </a:extLst>
            </p:cNvPr>
            <p:cNvSpPr txBox="1"/>
            <p:nvPr/>
          </p:nvSpPr>
          <p:spPr>
            <a:xfrm rot="21293720">
              <a:off x="4099291" y="4716192"/>
              <a:ext cx="6636903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b="1" cap="all">
                  <a:solidFill>
                    <a:schemeClr val="accent6">
                      <a:lumMod val="75000"/>
                    </a:schemeClr>
                  </a:solidFill>
                </a:rPr>
                <a:t>c</a:t>
              </a:r>
              <a:r>
                <a:rPr lang="en-US" b="1" cap="all">
                  <a:solidFill>
                    <a:schemeClr val="accent6">
                      <a:lumMod val="75000"/>
                    </a:schemeClr>
                  </a:solidFill>
                </a:rPr>
                <a:t>leaner and more competitive Europe</a:t>
              </a:r>
              <a:endParaRPr lang="cs-CZ" b="1" cap="all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19" name="Obrázek 18">
              <a:extLst>
                <a:ext uri="{FF2B5EF4-FFF2-40B4-BE49-F238E27FC236}">
                  <a16:creationId xmlns:a16="http://schemas.microsoft.com/office/drawing/2014/main" id="{6FEBE6DE-ECCC-B125-9FE2-3B247E5F1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5007" y="4501958"/>
              <a:ext cx="3623506" cy="2359189"/>
            </a:xfrm>
            <a:prstGeom prst="rect">
              <a:avLst/>
            </a:prstGeom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7D7FB9B0-A681-BFED-9731-D1FE829BCED5}"/>
                </a:ext>
              </a:extLst>
            </p:cNvPr>
            <p:cNvGrpSpPr/>
            <p:nvPr/>
          </p:nvGrpSpPr>
          <p:grpSpPr>
            <a:xfrm rot="10600220">
              <a:off x="2952687" y="4452225"/>
              <a:ext cx="1216234" cy="2292421"/>
              <a:chOff x="18338273" y="2819818"/>
              <a:chExt cx="2419452" cy="5561863"/>
            </a:xfrm>
          </p:grpSpPr>
          <p:sp>
            <p:nvSpPr>
              <p:cNvPr id="23" name="Freeform 1">
                <a:extLst>
                  <a:ext uri="{FF2B5EF4-FFF2-40B4-BE49-F238E27FC236}">
                    <a16:creationId xmlns:a16="http://schemas.microsoft.com/office/drawing/2014/main" id="{9FEDC0A6-90C3-FF29-2E76-A140D00AC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02001" y="2819818"/>
                <a:ext cx="1955724" cy="5561863"/>
              </a:xfrm>
              <a:custGeom>
                <a:avLst/>
                <a:gdLst>
                  <a:gd name="T0" fmla="*/ 1497 w 2994"/>
                  <a:gd name="T1" fmla="*/ 0 h 8514"/>
                  <a:gd name="T2" fmla="*/ 788 w 2994"/>
                  <a:gd name="T3" fmla="*/ 0 h 8514"/>
                  <a:gd name="T4" fmla="*/ 788 w 2994"/>
                  <a:gd name="T5" fmla="*/ 506 h 8514"/>
                  <a:gd name="T6" fmla="*/ 788 w 2994"/>
                  <a:gd name="T7" fmla="*/ 506 h 8514"/>
                  <a:gd name="T8" fmla="*/ 0 w 2994"/>
                  <a:gd name="T9" fmla="*/ 4256 h 8514"/>
                  <a:gd name="T10" fmla="*/ 0 w 2994"/>
                  <a:gd name="T11" fmla="*/ 4256 h 8514"/>
                  <a:gd name="T12" fmla="*/ 788 w 2994"/>
                  <a:gd name="T13" fmla="*/ 8005 h 8514"/>
                  <a:gd name="T14" fmla="*/ 788 w 2994"/>
                  <a:gd name="T15" fmla="*/ 8513 h 8514"/>
                  <a:gd name="T16" fmla="*/ 1497 w 2994"/>
                  <a:gd name="T17" fmla="*/ 8513 h 8514"/>
                  <a:gd name="T18" fmla="*/ 1497 w 2994"/>
                  <a:gd name="T19" fmla="*/ 8513 h 8514"/>
                  <a:gd name="T20" fmla="*/ 2993 w 2994"/>
                  <a:gd name="T21" fmla="*/ 4256 h 8514"/>
                  <a:gd name="T22" fmla="*/ 2993 w 2994"/>
                  <a:gd name="T23" fmla="*/ 4256 h 8514"/>
                  <a:gd name="T24" fmla="*/ 1497 w 2994"/>
                  <a:gd name="T25" fmla="*/ 0 h 8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94" h="8514">
                    <a:moveTo>
                      <a:pt x="1497" y="0"/>
                    </a:moveTo>
                    <a:lnTo>
                      <a:pt x="788" y="0"/>
                    </a:lnTo>
                    <a:lnTo>
                      <a:pt x="788" y="506"/>
                    </a:lnTo>
                    <a:lnTo>
                      <a:pt x="788" y="506"/>
                    </a:lnTo>
                    <a:cubicBezTo>
                      <a:pt x="319" y="1226"/>
                      <a:pt x="0" y="2635"/>
                      <a:pt x="0" y="4256"/>
                    </a:cubicBezTo>
                    <a:lnTo>
                      <a:pt x="0" y="4256"/>
                    </a:lnTo>
                    <a:cubicBezTo>
                      <a:pt x="0" y="5877"/>
                      <a:pt x="319" y="7287"/>
                      <a:pt x="788" y="8005"/>
                    </a:cubicBezTo>
                    <a:lnTo>
                      <a:pt x="788" y="8513"/>
                    </a:lnTo>
                    <a:lnTo>
                      <a:pt x="1497" y="8513"/>
                    </a:lnTo>
                    <a:lnTo>
                      <a:pt x="1497" y="8513"/>
                    </a:lnTo>
                    <a:cubicBezTo>
                      <a:pt x="2323" y="8513"/>
                      <a:pt x="2993" y="6606"/>
                      <a:pt x="2993" y="4256"/>
                    </a:cubicBezTo>
                    <a:lnTo>
                      <a:pt x="2993" y="4256"/>
                    </a:lnTo>
                    <a:cubicBezTo>
                      <a:pt x="2993" y="1905"/>
                      <a:pt x="2323" y="0"/>
                      <a:pt x="1497" y="0"/>
                    </a:cubicBez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4899">
                  <a:latin typeface="Lato Light" panose="020F0502020204030203" pitchFamily="34" charset="0"/>
                </a:endParaRPr>
              </a:p>
            </p:txBody>
          </p:sp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01BE01AF-13E9-1874-CC43-A8264E394B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38273" y="2819818"/>
                <a:ext cx="1955726" cy="5561863"/>
              </a:xfrm>
              <a:custGeom>
                <a:avLst/>
                <a:gdLst>
                  <a:gd name="T0" fmla="*/ 2991 w 2992"/>
                  <a:gd name="T1" fmla="*/ 4256 h 8514"/>
                  <a:gd name="T2" fmla="*/ 2991 w 2992"/>
                  <a:gd name="T3" fmla="*/ 4256 h 8514"/>
                  <a:gd name="T4" fmla="*/ 1496 w 2992"/>
                  <a:gd name="T5" fmla="*/ 8513 h 8514"/>
                  <a:gd name="T6" fmla="*/ 1496 w 2992"/>
                  <a:gd name="T7" fmla="*/ 8513 h 8514"/>
                  <a:gd name="T8" fmla="*/ 0 w 2992"/>
                  <a:gd name="T9" fmla="*/ 4256 h 8514"/>
                  <a:gd name="T10" fmla="*/ 0 w 2992"/>
                  <a:gd name="T11" fmla="*/ 4256 h 8514"/>
                  <a:gd name="T12" fmla="*/ 1496 w 2992"/>
                  <a:gd name="T13" fmla="*/ 0 h 8514"/>
                  <a:gd name="T14" fmla="*/ 1496 w 2992"/>
                  <a:gd name="T15" fmla="*/ 0 h 8514"/>
                  <a:gd name="T16" fmla="*/ 2991 w 2992"/>
                  <a:gd name="T17" fmla="*/ 4256 h 8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92" h="8514">
                    <a:moveTo>
                      <a:pt x="2991" y="4256"/>
                    </a:moveTo>
                    <a:lnTo>
                      <a:pt x="2991" y="4256"/>
                    </a:lnTo>
                    <a:cubicBezTo>
                      <a:pt x="2991" y="6606"/>
                      <a:pt x="2322" y="8513"/>
                      <a:pt x="1496" y="8513"/>
                    </a:cubicBezTo>
                    <a:lnTo>
                      <a:pt x="1496" y="8513"/>
                    </a:lnTo>
                    <a:cubicBezTo>
                      <a:pt x="669" y="8513"/>
                      <a:pt x="0" y="6606"/>
                      <a:pt x="0" y="4256"/>
                    </a:cubicBezTo>
                    <a:lnTo>
                      <a:pt x="0" y="4256"/>
                    </a:lnTo>
                    <a:cubicBezTo>
                      <a:pt x="0" y="1905"/>
                      <a:pt x="669" y="0"/>
                      <a:pt x="1496" y="0"/>
                    </a:cubicBezTo>
                    <a:lnTo>
                      <a:pt x="1496" y="0"/>
                    </a:lnTo>
                    <a:cubicBezTo>
                      <a:pt x="2322" y="0"/>
                      <a:pt x="2991" y="1905"/>
                      <a:pt x="2991" y="4256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4899">
                  <a:latin typeface="Lato Light" panose="020F0502020204030203" pitchFamily="34" charset="0"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9493F5EB-66BA-DE47-4FD5-CC9CD2FC51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59245" y="3381476"/>
                <a:ext cx="1561124" cy="4438547"/>
              </a:xfrm>
              <a:custGeom>
                <a:avLst/>
                <a:gdLst>
                  <a:gd name="T0" fmla="*/ 2388 w 2389"/>
                  <a:gd name="T1" fmla="*/ 3398 h 6796"/>
                  <a:gd name="T2" fmla="*/ 2388 w 2389"/>
                  <a:gd name="T3" fmla="*/ 3398 h 6796"/>
                  <a:gd name="T4" fmla="*/ 1194 w 2389"/>
                  <a:gd name="T5" fmla="*/ 6795 h 6796"/>
                  <a:gd name="T6" fmla="*/ 1194 w 2389"/>
                  <a:gd name="T7" fmla="*/ 6795 h 6796"/>
                  <a:gd name="T8" fmla="*/ 0 w 2389"/>
                  <a:gd name="T9" fmla="*/ 3398 h 6796"/>
                  <a:gd name="T10" fmla="*/ 0 w 2389"/>
                  <a:gd name="T11" fmla="*/ 3398 h 6796"/>
                  <a:gd name="T12" fmla="*/ 1194 w 2389"/>
                  <a:gd name="T13" fmla="*/ 0 h 6796"/>
                  <a:gd name="T14" fmla="*/ 1194 w 2389"/>
                  <a:gd name="T15" fmla="*/ 0 h 6796"/>
                  <a:gd name="T16" fmla="*/ 2388 w 2389"/>
                  <a:gd name="T17" fmla="*/ 3398 h 6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89" h="6796">
                    <a:moveTo>
                      <a:pt x="2388" y="3398"/>
                    </a:moveTo>
                    <a:lnTo>
                      <a:pt x="2388" y="3398"/>
                    </a:lnTo>
                    <a:cubicBezTo>
                      <a:pt x="2388" y="5275"/>
                      <a:pt x="1853" y="6795"/>
                      <a:pt x="1194" y="6795"/>
                    </a:cubicBezTo>
                    <a:lnTo>
                      <a:pt x="1194" y="6795"/>
                    </a:lnTo>
                    <a:cubicBezTo>
                      <a:pt x="534" y="6795"/>
                      <a:pt x="0" y="5275"/>
                      <a:pt x="0" y="3398"/>
                    </a:cubicBezTo>
                    <a:lnTo>
                      <a:pt x="0" y="3398"/>
                    </a:lnTo>
                    <a:cubicBezTo>
                      <a:pt x="0" y="1521"/>
                      <a:pt x="534" y="0"/>
                      <a:pt x="1194" y="0"/>
                    </a:cubicBezTo>
                    <a:lnTo>
                      <a:pt x="1194" y="0"/>
                    </a:lnTo>
                    <a:cubicBezTo>
                      <a:pt x="1853" y="0"/>
                      <a:pt x="2388" y="1521"/>
                      <a:pt x="2388" y="3398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4899">
                  <a:latin typeface="Lato Light" panose="020F0502020204030203" pitchFamily="34" charset="0"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46F647B2-D380-8AEA-DA7F-29AFA43B9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97500" y="4020903"/>
                <a:ext cx="1111797" cy="3159693"/>
              </a:xfrm>
              <a:custGeom>
                <a:avLst/>
                <a:gdLst>
                  <a:gd name="T0" fmla="*/ 1701 w 1702"/>
                  <a:gd name="T1" fmla="*/ 2419 h 4838"/>
                  <a:gd name="T2" fmla="*/ 1701 w 1702"/>
                  <a:gd name="T3" fmla="*/ 2419 h 4838"/>
                  <a:gd name="T4" fmla="*/ 851 w 1702"/>
                  <a:gd name="T5" fmla="*/ 4837 h 4838"/>
                  <a:gd name="T6" fmla="*/ 851 w 1702"/>
                  <a:gd name="T7" fmla="*/ 4837 h 4838"/>
                  <a:gd name="T8" fmla="*/ 0 w 1702"/>
                  <a:gd name="T9" fmla="*/ 2419 h 4838"/>
                  <a:gd name="T10" fmla="*/ 0 w 1702"/>
                  <a:gd name="T11" fmla="*/ 2419 h 4838"/>
                  <a:gd name="T12" fmla="*/ 851 w 1702"/>
                  <a:gd name="T13" fmla="*/ 0 h 4838"/>
                  <a:gd name="T14" fmla="*/ 851 w 1702"/>
                  <a:gd name="T15" fmla="*/ 0 h 4838"/>
                  <a:gd name="T16" fmla="*/ 1701 w 1702"/>
                  <a:gd name="T17" fmla="*/ 2419 h 4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2" h="4838">
                    <a:moveTo>
                      <a:pt x="1701" y="2419"/>
                    </a:moveTo>
                    <a:lnTo>
                      <a:pt x="1701" y="2419"/>
                    </a:lnTo>
                    <a:cubicBezTo>
                      <a:pt x="1701" y="3755"/>
                      <a:pt x="1320" y="4837"/>
                      <a:pt x="851" y="4837"/>
                    </a:cubicBezTo>
                    <a:lnTo>
                      <a:pt x="851" y="4837"/>
                    </a:lnTo>
                    <a:cubicBezTo>
                      <a:pt x="381" y="4837"/>
                      <a:pt x="0" y="3755"/>
                      <a:pt x="0" y="2419"/>
                    </a:cubicBezTo>
                    <a:lnTo>
                      <a:pt x="0" y="2419"/>
                    </a:lnTo>
                    <a:cubicBezTo>
                      <a:pt x="0" y="1083"/>
                      <a:pt x="381" y="0"/>
                      <a:pt x="851" y="0"/>
                    </a:cubicBezTo>
                    <a:lnTo>
                      <a:pt x="851" y="0"/>
                    </a:lnTo>
                    <a:cubicBezTo>
                      <a:pt x="1320" y="0"/>
                      <a:pt x="1701" y="1083"/>
                      <a:pt x="1701" y="2419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4899">
                  <a:latin typeface="Lato Light" panose="020F0502020204030203" pitchFamily="34" charset="0"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8F4A2839-F30A-ACC6-E7EE-9663D8D7B7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32874" y="4556639"/>
                <a:ext cx="734476" cy="2088220"/>
              </a:xfrm>
              <a:custGeom>
                <a:avLst/>
                <a:gdLst>
                  <a:gd name="T0" fmla="*/ 1123 w 1124"/>
                  <a:gd name="T1" fmla="*/ 1597 h 3195"/>
                  <a:gd name="T2" fmla="*/ 1123 w 1124"/>
                  <a:gd name="T3" fmla="*/ 1597 h 3195"/>
                  <a:gd name="T4" fmla="*/ 561 w 1124"/>
                  <a:gd name="T5" fmla="*/ 3194 h 3195"/>
                  <a:gd name="T6" fmla="*/ 561 w 1124"/>
                  <a:gd name="T7" fmla="*/ 3194 h 3195"/>
                  <a:gd name="T8" fmla="*/ 0 w 1124"/>
                  <a:gd name="T9" fmla="*/ 1597 h 3195"/>
                  <a:gd name="T10" fmla="*/ 0 w 1124"/>
                  <a:gd name="T11" fmla="*/ 1597 h 3195"/>
                  <a:gd name="T12" fmla="*/ 561 w 1124"/>
                  <a:gd name="T13" fmla="*/ 0 h 3195"/>
                  <a:gd name="T14" fmla="*/ 561 w 1124"/>
                  <a:gd name="T15" fmla="*/ 0 h 3195"/>
                  <a:gd name="T16" fmla="*/ 1123 w 1124"/>
                  <a:gd name="T17" fmla="*/ 1597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4" h="3195">
                    <a:moveTo>
                      <a:pt x="1123" y="1597"/>
                    </a:moveTo>
                    <a:lnTo>
                      <a:pt x="1123" y="1597"/>
                    </a:lnTo>
                    <a:cubicBezTo>
                      <a:pt x="1123" y="2479"/>
                      <a:pt x="871" y="3194"/>
                      <a:pt x="561" y="3194"/>
                    </a:cubicBezTo>
                    <a:lnTo>
                      <a:pt x="561" y="3194"/>
                    </a:lnTo>
                    <a:cubicBezTo>
                      <a:pt x="252" y="3194"/>
                      <a:pt x="0" y="2479"/>
                      <a:pt x="0" y="1597"/>
                    </a:cubicBezTo>
                    <a:lnTo>
                      <a:pt x="0" y="1597"/>
                    </a:lnTo>
                    <a:cubicBezTo>
                      <a:pt x="0" y="714"/>
                      <a:pt x="252" y="0"/>
                      <a:pt x="561" y="0"/>
                    </a:cubicBezTo>
                    <a:lnTo>
                      <a:pt x="561" y="0"/>
                    </a:lnTo>
                    <a:cubicBezTo>
                      <a:pt x="871" y="0"/>
                      <a:pt x="1123" y="714"/>
                      <a:pt x="1123" y="1597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4899">
                  <a:latin typeface="Lato Light" panose="020F0502020204030203" pitchFamily="34" charset="0"/>
                </a:endParaRPr>
              </a:p>
            </p:txBody>
          </p:sp>
          <p:sp>
            <p:nvSpPr>
              <p:cNvPr id="28" name="Freeform 6">
                <a:extLst>
                  <a:ext uri="{FF2B5EF4-FFF2-40B4-BE49-F238E27FC236}">
                    <a16:creationId xmlns:a16="http://schemas.microsoft.com/office/drawing/2014/main" id="{3E4B4CD6-6CCB-A7DC-8757-9584729D5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5530" y="5132700"/>
                <a:ext cx="328354" cy="936099"/>
              </a:xfrm>
              <a:custGeom>
                <a:avLst/>
                <a:gdLst>
                  <a:gd name="T0" fmla="*/ 503 w 504"/>
                  <a:gd name="T1" fmla="*/ 716 h 1432"/>
                  <a:gd name="T2" fmla="*/ 503 w 504"/>
                  <a:gd name="T3" fmla="*/ 716 h 1432"/>
                  <a:gd name="T4" fmla="*/ 252 w 504"/>
                  <a:gd name="T5" fmla="*/ 1431 h 1432"/>
                  <a:gd name="T6" fmla="*/ 252 w 504"/>
                  <a:gd name="T7" fmla="*/ 1431 h 1432"/>
                  <a:gd name="T8" fmla="*/ 0 w 504"/>
                  <a:gd name="T9" fmla="*/ 716 h 1432"/>
                  <a:gd name="T10" fmla="*/ 0 w 504"/>
                  <a:gd name="T11" fmla="*/ 716 h 1432"/>
                  <a:gd name="T12" fmla="*/ 252 w 504"/>
                  <a:gd name="T13" fmla="*/ 0 h 1432"/>
                  <a:gd name="T14" fmla="*/ 252 w 504"/>
                  <a:gd name="T15" fmla="*/ 0 h 1432"/>
                  <a:gd name="T16" fmla="*/ 503 w 504"/>
                  <a:gd name="T17" fmla="*/ 716 h 1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4" h="1432">
                    <a:moveTo>
                      <a:pt x="503" y="716"/>
                    </a:moveTo>
                    <a:lnTo>
                      <a:pt x="503" y="716"/>
                    </a:lnTo>
                    <a:cubicBezTo>
                      <a:pt x="503" y="1112"/>
                      <a:pt x="390" y="1431"/>
                      <a:pt x="252" y="1431"/>
                    </a:cubicBezTo>
                    <a:lnTo>
                      <a:pt x="252" y="1431"/>
                    </a:lnTo>
                    <a:cubicBezTo>
                      <a:pt x="113" y="1431"/>
                      <a:pt x="0" y="1112"/>
                      <a:pt x="0" y="716"/>
                    </a:cubicBezTo>
                    <a:lnTo>
                      <a:pt x="0" y="716"/>
                    </a:lnTo>
                    <a:cubicBezTo>
                      <a:pt x="0" y="321"/>
                      <a:pt x="113" y="0"/>
                      <a:pt x="252" y="0"/>
                    </a:cubicBezTo>
                    <a:lnTo>
                      <a:pt x="252" y="0"/>
                    </a:lnTo>
                    <a:cubicBezTo>
                      <a:pt x="390" y="0"/>
                      <a:pt x="503" y="321"/>
                      <a:pt x="503" y="716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4899">
                  <a:latin typeface="Lato Light" panose="020F0502020204030203" pitchFamily="34" charset="0"/>
                </a:endParaRPr>
              </a:p>
            </p:txBody>
          </p:sp>
        </p:grpSp>
        <p:sp>
          <p:nvSpPr>
            <p:cNvPr id="29" name="Right Arrow 11">
              <a:extLst>
                <a:ext uri="{FF2B5EF4-FFF2-40B4-BE49-F238E27FC236}">
                  <a16:creationId xmlns:a16="http://schemas.microsoft.com/office/drawing/2014/main" id="{7339198B-4602-9A81-C64A-D8DF8E6ADA6D}"/>
                </a:ext>
              </a:extLst>
            </p:cNvPr>
            <p:cNvSpPr/>
            <p:nvPr/>
          </p:nvSpPr>
          <p:spPr>
            <a:xfrm rot="10490663">
              <a:off x="3826703" y="5149300"/>
              <a:ext cx="5283975" cy="502593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>
                <a:latin typeface="Lato Light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534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véPole 37">
            <a:extLst>
              <a:ext uri="{FF2B5EF4-FFF2-40B4-BE49-F238E27FC236}">
                <a16:creationId xmlns:a16="http://schemas.microsoft.com/office/drawing/2014/main" id="{C1540A6B-0E08-984F-4CE6-C3A810CA28FF}"/>
              </a:ext>
            </a:extLst>
          </p:cNvPr>
          <p:cNvSpPr txBox="1"/>
          <p:nvPr/>
        </p:nvSpPr>
        <p:spPr>
          <a:xfrm>
            <a:off x="620326" y="-8687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Historical development of plastics use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7664BF61-BFF1-9103-9D25-EF255F0A1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7534"/>
            <a:ext cx="8358622" cy="394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4">
            <a:extLst>
              <a:ext uri="{FF2B5EF4-FFF2-40B4-BE49-F238E27FC236}">
                <a16:creationId xmlns:a16="http://schemas.microsoft.com/office/drawing/2014/main" id="{49682A14-C047-6803-224C-8D681F63B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555" y="4559197"/>
            <a:ext cx="695065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cs-CZ" sz="1050">
                <a:latin typeface="+mn-lt"/>
                <a:ea typeface="+mn-ea"/>
              </a:rPr>
              <a:t>Froes H., 1990. Aerospace materials for the twenty-first century.</a:t>
            </a:r>
          </a:p>
          <a:p>
            <a:pPr eaLnBrk="1" hangingPunct="1"/>
            <a:r>
              <a:rPr lang="en-US" altLang="cs-CZ" sz="1050">
                <a:latin typeface="+mn-lt"/>
                <a:ea typeface="+mn-ea"/>
              </a:rPr>
              <a:t>Swiss Materials 2(2), 23-36</a:t>
            </a:r>
            <a:endParaRPr lang="de-AT" altLang="cs-CZ" sz="105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62515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435685"/>
            <a:ext cx="4463988" cy="4458323"/>
          </a:xfrm>
          <a:prstGeom prst="rect">
            <a:avLst/>
          </a:prstGeom>
        </p:spPr>
      </p:pic>
      <p:sp>
        <p:nvSpPr>
          <p:cNvPr id="11" name="TextovéPole 10"/>
          <p:cNvSpPr txBox="1"/>
          <p:nvPr/>
        </p:nvSpPr>
        <p:spPr>
          <a:xfrm>
            <a:off x="4474379" y="933846"/>
            <a:ext cx="3888432" cy="55399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>
                <a:cs typeface="Times New Roman" panose="02020603050405020304" pitchFamily="18" charset="0"/>
              </a:rPr>
              <a:t>&gt; 99 % of plastics </a:t>
            </a:r>
            <a:r>
              <a:rPr lang="en-US"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cs-CZ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>
                <a:cs typeface="Times New Roman" panose="02020603050405020304" pitchFamily="18" charset="0"/>
              </a:rPr>
              <a:t>from fossil fuel resources </a:t>
            </a:r>
            <a:endParaRPr lang="cs-CZ">
              <a:cs typeface="Times New Roman" panose="02020603050405020304" pitchFamily="18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338544" y="1556649"/>
            <a:ext cx="479506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>
                <a:cs typeface="Times New Roman" panose="02020603050405020304" pitchFamily="18" charset="0"/>
              </a:rPr>
              <a:t>Forecast says that the plastics industry will account </a:t>
            </a:r>
            <a:br>
              <a:rPr lang="cs-CZ">
                <a:cs typeface="Times New Roman" panose="02020603050405020304" pitchFamily="18" charset="0"/>
              </a:rPr>
            </a:br>
            <a:r>
              <a:rPr lang="en-GB">
                <a:cs typeface="Times New Roman" panose="02020603050405020304" pitchFamily="18" charset="0"/>
              </a:rPr>
              <a:t>for 20 % of global oil use by 2050</a:t>
            </a:r>
            <a:endParaRPr lang="cs-CZ">
              <a:cs typeface="Times New Roman" panose="02020603050405020304" pitchFamily="18" charset="0"/>
            </a:endParaRPr>
          </a:p>
          <a:p>
            <a:endParaRPr lang="cs-CZ" sz="1125">
              <a:solidFill>
                <a:srgbClr val="17079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1125"/>
          </a:p>
        </p:txBody>
      </p:sp>
      <p:sp>
        <p:nvSpPr>
          <p:cNvPr id="17" name="TextovéPole 16"/>
          <p:cNvSpPr txBox="1"/>
          <p:nvPr/>
        </p:nvSpPr>
        <p:spPr>
          <a:xfrm>
            <a:off x="879735" y="4719795"/>
            <a:ext cx="178219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>
                <a:latin typeface="Times New Roman" panose="02020603050405020304" pitchFamily="18" charset="0"/>
                <a:cs typeface="Times New Roman" panose="02020603050405020304" pitchFamily="18" charset="0"/>
              </a:rPr>
              <a:t>Nielsen and Bauer 2019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3B05324-1994-CCB9-BB1C-C51B44BD70BC}"/>
              </a:ext>
            </a:extLst>
          </p:cNvPr>
          <p:cNvSpPr txBox="1"/>
          <p:nvPr/>
        </p:nvSpPr>
        <p:spPr>
          <a:xfrm>
            <a:off x="2967921" y="-74871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Some facts about plastics</a:t>
            </a: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CF8015B3-C57E-B9DE-46C9-FF10064D3DC3}"/>
              </a:ext>
            </a:extLst>
          </p:cNvPr>
          <p:cNvSpPr/>
          <p:nvPr/>
        </p:nvSpPr>
        <p:spPr>
          <a:xfrm>
            <a:off x="3329862" y="933845"/>
            <a:ext cx="702078" cy="30008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125"/>
          </a:p>
        </p:txBody>
      </p:sp>
    </p:spTree>
    <p:extLst>
      <p:ext uri="{BB962C8B-B14F-4D97-AF65-F5344CB8AC3E}">
        <p14:creationId xmlns:p14="http://schemas.microsoft.com/office/powerpoint/2010/main" val="306505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véPole 37">
            <a:extLst>
              <a:ext uri="{FF2B5EF4-FFF2-40B4-BE49-F238E27FC236}">
                <a16:creationId xmlns:a16="http://schemas.microsoft.com/office/drawing/2014/main" id="{C1540A6B-0E08-984F-4CE6-C3A810CA28FF}"/>
              </a:ext>
            </a:extLst>
          </p:cNvPr>
          <p:cNvSpPr txBox="1"/>
          <p:nvPr/>
        </p:nvSpPr>
        <p:spPr>
          <a:xfrm>
            <a:off x="620326" y="-8687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Plastics demand by segment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66C6975-E885-2844-4D15-4678156AF603}"/>
              </a:ext>
            </a:extLst>
          </p:cNvPr>
          <p:cNvSpPr txBox="1"/>
          <p:nvPr/>
        </p:nvSpPr>
        <p:spPr>
          <a:xfrm>
            <a:off x="6170644" y="843919"/>
            <a:ext cx="2916324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>
                <a:latin typeface="+mj-lt"/>
              </a:rPr>
              <a:t>The global plastics production</a:t>
            </a:r>
            <a:br>
              <a:rPr lang="en-US">
                <a:latin typeface="+mj-lt"/>
              </a:rPr>
            </a:br>
            <a:r>
              <a:rPr lang="en-US">
                <a:latin typeface="+mj-lt"/>
              </a:rPr>
              <a:t>increased to 390.7 Mt</a:t>
            </a:r>
            <a:br>
              <a:rPr lang="en-US">
                <a:latin typeface="+mj-lt"/>
              </a:rPr>
            </a:br>
            <a:r>
              <a:rPr lang="en-US">
                <a:latin typeface="+mj-lt"/>
              </a:rPr>
              <a:t>in 2021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>
                <a:latin typeface="+mj-lt"/>
              </a:rPr>
              <a:t>European plastics</a:t>
            </a:r>
            <a:br>
              <a:rPr lang="en-US">
                <a:latin typeface="+mj-lt"/>
              </a:rPr>
            </a:br>
            <a:r>
              <a:rPr lang="en-US">
                <a:latin typeface="+mj-lt"/>
              </a:rPr>
              <a:t>production reached 57.2 Mt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944F424F-D037-6C0F-F8A7-00F2665F3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7" y="1059582"/>
            <a:ext cx="6096344" cy="3240000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7C22FF1C-DDE4-E76E-F313-C3CCEBDFE349}"/>
              </a:ext>
            </a:extLst>
          </p:cNvPr>
          <p:cNvSpPr txBox="1"/>
          <p:nvPr/>
        </p:nvSpPr>
        <p:spPr>
          <a:xfrm>
            <a:off x="139108" y="4751085"/>
            <a:ext cx="50190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50" err="1"/>
              <a:t>PlasticsEurope</a:t>
            </a:r>
            <a:r>
              <a:rPr lang="en-US" sz="1050"/>
              <a:t>, Plastics - the Facts 2020, </a:t>
            </a:r>
            <a:r>
              <a:rPr lang="en-US" sz="1050" err="1"/>
              <a:t>PlascticsEurope</a:t>
            </a:r>
            <a:r>
              <a:rPr lang="en-US" sz="1050"/>
              <a:t>, Belgium, 2020.</a:t>
            </a:r>
            <a:endParaRPr lang="cs-CZ" sz="1050"/>
          </a:p>
          <a:p>
            <a:endParaRPr lang="cs-CZ" sz="1050"/>
          </a:p>
        </p:txBody>
      </p:sp>
    </p:spTree>
    <p:extLst>
      <p:ext uri="{BB962C8B-B14F-4D97-AF65-F5344CB8AC3E}">
        <p14:creationId xmlns:p14="http://schemas.microsoft.com/office/powerpoint/2010/main" val="4159149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633845" y="274320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defRPr/>
            </a:pPr>
            <a:endParaRPr lang="cs-CZ" sz="2475"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Plastic in the oceans is not the fault of the Global South">
            <a:extLst>
              <a:ext uri="{FF2B5EF4-FFF2-40B4-BE49-F238E27FC236}">
                <a16:creationId xmlns:a16="http://schemas.microsoft.com/office/drawing/2014/main" id="{5D640A5C-5EAB-4355-A4FB-BE102F371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4" r="12534" b="1"/>
          <a:stretch/>
        </p:blipFill>
        <p:spPr bwMode="auto">
          <a:xfrm>
            <a:off x="317225" y="617427"/>
            <a:ext cx="2948420" cy="247598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3C2334CE-945E-E7DF-CA37-57B598ACBEA2}"/>
              </a:ext>
            </a:extLst>
          </p:cNvPr>
          <p:cNvSpPr txBox="1"/>
          <p:nvPr/>
        </p:nvSpPr>
        <p:spPr>
          <a:xfrm>
            <a:off x="620326" y="-8687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Why are plastics problematic?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8AB1DC5-3BC8-E127-8F2D-9B1183C98422}"/>
              </a:ext>
            </a:extLst>
          </p:cNvPr>
          <p:cNvSpPr txBox="1"/>
          <p:nvPr/>
        </p:nvSpPr>
        <p:spPr>
          <a:xfrm>
            <a:off x="4390677" y="606082"/>
            <a:ext cx="216024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Since 1950s, plastic production increased to 359 Mt/year</a:t>
            </a:r>
            <a:endParaRPr lang="en-US" sz="1125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3B5B513-A269-F252-DFFA-5DF0F791EE6C}"/>
              </a:ext>
            </a:extLst>
          </p:cNvPr>
          <p:cNvSpPr txBox="1"/>
          <p:nvPr/>
        </p:nvSpPr>
        <p:spPr>
          <a:xfrm>
            <a:off x="5382090" y="1446992"/>
            <a:ext cx="2646294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Cumulatively from 1950 - 2015, 8,300 Mt of plastic was produced, we do not know where ended 6,300 Mt of waste</a:t>
            </a:r>
            <a:endParaRPr lang="cs-CZ" sz="180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DEC4D44-9F6D-049F-3958-605BB505CDB6}"/>
              </a:ext>
            </a:extLst>
          </p:cNvPr>
          <p:cNvSpPr txBox="1"/>
          <p:nvPr/>
        </p:nvSpPr>
        <p:spPr>
          <a:xfrm>
            <a:off x="4598578" y="2901236"/>
            <a:ext cx="2317975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Fossil-based plastics are not ordinarily biodegradable and may damage the ecosystem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E4371E5-6719-CEB5-3466-86E13843337A}"/>
              </a:ext>
            </a:extLst>
          </p:cNvPr>
          <p:cNvSpPr txBox="1"/>
          <p:nvPr/>
        </p:nvSpPr>
        <p:spPr>
          <a:xfrm>
            <a:off x="4598577" y="4354345"/>
            <a:ext cx="299775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/>
              <a:t>More </a:t>
            </a:r>
            <a:r>
              <a:rPr lang="cs-CZ" sz="1800"/>
              <a:t>p</a:t>
            </a:r>
            <a:r>
              <a:rPr lang="en-US" sz="1800" err="1"/>
              <a:t>lastic</a:t>
            </a:r>
            <a:r>
              <a:rPr lang="cs-CZ" sz="1800"/>
              <a:t> in </a:t>
            </a:r>
            <a:r>
              <a:rPr lang="cs-CZ" sz="1800" err="1"/>
              <a:t>the</a:t>
            </a:r>
            <a:r>
              <a:rPr lang="cs-CZ" sz="1800"/>
              <a:t> </a:t>
            </a:r>
            <a:r>
              <a:rPr lang="cs-CZ" sz="1800" err="1"/>
              <a:t>oceans</a:t>
            </a:r>
            <a:r>
              <a:rPr lang="en-US" sz="1800"/>
              <a:t> </a:t>
            </a:r>
            <a:r>
              <a:rPr lang="cs-CZ" sz="1800"/>
              <a:t>t</a:t>
            </a:r>
            <a:r>
              <a:rPr lang="en-US" sz="1800" err="1"/>
              <a:t>han</a:t>
            </a:r>
            <a:r>
              <a:rPr lang="en-US" sz="1800"/>
              <a:t> </a:t>
            </a:r>
            <a:r>
              <a:rPr lang="cs-CZ" sz="1800"/>
              <a:t>f</a:t>
            </a:r>
            <a:r>
              <a:rPr lang="en-US" sz="1800" err="1"/>
              <a:t>ish</a:t>
            </a:r>
            <a:r>
              <a:rPr lang="en-US" sz="1800"/>
              <a:t> by 2050</a:t>
            </a:r>
          </a:p>
        </p:txBody>
      </p:sp>
      <p:pic>
        <p:nvPicPr>
          <p:cNvPr id="12" name="Obrázek 11" descr="Obsah obrázku voda, plavání&#10;&#10;Popis byl vytvořen automaticky">
            <a:extLst>
              <a:ext uri="{FF2B5EF4-FFF2-40B4-BE49-F238E27FC236}">
                <a16:creationId xmlns:a16="http://schemas.microsoft.com/office/drawing/2014/main" id="{9CB81988-2B7B-F0BF-8F83-C318AC390E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67" y="3229863"/>
            <a:ext cx="2881260" cy="1913637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2E526F34-79FB-0FD2-D6CE-9BB55B8E378C}"/>
              </a:ext>
            </a:extLst>
          </p:cNvPr>
          <p:cNvSpPr txBox="1"/>
          <p:nvPr/>
        </p:nvSpPr>
        <p:spPr>
          <a:xfrm>
            <a:off x="1989184" y="4869181"/>
            <a:ext cx="2187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>
                <a:solidFill>
                  <a:schemeClr val="bg1"/>
                </a:solidFill>
              </a:rPr>
              <a:t>https://guillemcasasus.com</a:t>
            </a:r>
            <a:r>
              <a:rPr lang="cs-CZ" sz="1125">
                <a:solidFill>
                  <a:schemeClr val="bg1"/>
                </a:solidFill>
              </a:rPr>
              <a:t>/</a:t>
            </a:r>
          </a:p>
        </p:txBody>
      </p:sp>
      <p:pic>
        <p:nvPicPr>
          <p:cNvPr id="16" name="Obrázek 15" descr="Obsah obrázku tabulka&#10;&#10;Popis byl vytvořen automaticky">
            <a:extLst>
              <a:ext uri="{FF2B5EF4-FFF2-40B4-BE49-F238E27FC236}">
                <a16:creationId xmlns:a16="http://schemas.microsoft.com/office/drawing/2014/main" id="{84148488-B06E-CBE5-EC41-940BC421A3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" y="567494"/>
            <a:ext cx="3948441" cy="245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D8D3AA3-F338-9942-935B-788F0F75C2E8}"/>
              </a:ext>
            </a:extLst>
          </p:cNvPr>
          <p:cNvSpPr/>
          <p:nvPr/>
        </p:nvSpPr>
        <p:spPr>
          <a:xfrm>
            <a:off x="498677" y="968034"/>
            <a:ext cx="1224546" cy="100707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latin typeface="Lato Light" panose="020F0502020204030203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A0114C-6F5D-B64A-9984-5B62B96CE7A1}"/>
              </a:ext>
            </a:extLst>
          </p:cNvPr>
          <p:cNvSpPr/>
          <p:nvPr/>
        </p:nvSpPr>
        <p:spPr>
          <a:xfrm>
            <a:off x="4698955" y="1061700"/>
            <a:ext cx="1141931" cy="104565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latin typeface="Lato Light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AC7CF3-EE62-1048-A0EC-AD939BB788B4}"/>
              </a:ext>
            </a:extLst>
          </p:cNvPr>
          <p:cNvSpPr txBox="1"/>
          <p:nvPr/>
        </p:nvSpPr>
        <p:spPr>
          <a:xfrm>
            <a:off x="1663661" y="911268"/>
            <a:ext cx="2887329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800" b="1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Mixed waste collection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90514E-BF2E-854B-99E8-7E575D6873E5}"/>
              </a:ext>
            </a:extLst>
          </p:cNvPr>
          <p:cNvSpPr txBox="1"/>
          <p:nvPr/>
        </p:nvSpPr>
        <p:spPr>
          <a:xfrm>
            <a:off x="5718931" y="969871"/>
            <a:ext cx="2961836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800" b="1">
                <a:solidFill>
                  <a:schemeClr val="tx2"/>
                </a:solidFill>
                <a:latin typeface="+mj-lt"/>
                <a:ea typeface="League Spartan" charset="0"/>
                <a:cs typeface="Poppins" pitchFamily="2" charset="77"/>
              </a:rPr>
              <a:t>Separate waste collection</a:t>
            </a:r>
          </a:p>
        </p:txBody>
      </p:sp>
      <p:pic>
        <p:nvPicPr>
          <p:cNvPr id="10" name="Obrázek 9" descr="Obsah obrázku text&#10;&#10;Popis byl vytvořen automaticky">
            <a:extLst>
              <a:ext uri="{FF2B5EF4-FFF2-40B4-BE49-F238E27FC236}">
                <a16:creationId xmlns:a16="http://schemas.microsoft.com/office/drawing/2014/main" id="{1CF71DC1-5136-3E9F-BA4A-3933779D5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01" y="851452"/>
            <a:ext cx="744169" cy="1185158"/>
          </a:xfrm>
          <a:prstGeom prst="rect">
            <a:avLst/>
          </a:prstGeom>
        </p:spPr>
      </p:pic>
      <p:pic>
        <p:nvPicPr>
          <p:cNvPr id="13" name="Obrázek 12" descr="Obsah obrázku text&#10;&#10;Popis byl vytvořen automaticky">
            <a:extLst>
              <a:ext uri="{FF2B5EF4-FFF2-40B4-BE49-F238E27FC236}">
                <a16:creationId xmlns:a16="http://schemas.microsoft.com/office/drawing/2014/main" id="{CB06531D-AA91-7666-0714-6035D8561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689" y="947796"/>
            <a:ext cx="676829" cy="1208011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029E555F-9F1D-8E50-5F3E-ABE4EC710B6A}"/>
              </a:ext>
            </a:extLst>
          </p:cNvPr>
          <p:cNvSpPr txBox="1"/>
          <p:nvPr/>
        </p:nvSpPr>
        <p:spPr>
          <a:xfrm>
            <a:off x="119964" y="2282662"/>
            <a:ext cx="10261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/>
              <a:t>Recycling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579C03AE-B987-7D80-CFDB-84712DEB71CC}"/>
              </a:ext>
            </a:extLst>
          </p:cNvPr>
          <p:cNvSpPr txBox="1"/>
          <p:nvPr/>
        </p:nvSpPr>
        <p:spPr>
          <a:xfrm>
            <a:off x="119965" y="2739749"/>
            <a:ext cx="15097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Energy recovery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29514D8E-6B42-F3B6-1361-8D39BF1C2050}"/>
              </a:ext>
            </a:extLst>
          </p:cNvPr>
          <p:cNvSpPr txBox="1"/>
          <p:nvPr/>
        </p:nvSpPr>
        <p:spPr>
          <a:xfrm>
            <a:off x="121742" y="3244418"/>
            <a:ext cx="125306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Landfilling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42A2E87D-021E-1B14-2870-AA16CA5C1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562" y="2248190"/>
            <a:ext cx="7542343" cy="1414336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9A26AC8C-FC89-ECD9-43DA-342022B6D586}"/>
              </a:ext>
            </a:extLst>
          </p:cNvPr>
          <p:cNvSpPr txBox="1"/>
          <p:nvPr/>
        </p:nvSpPr>
        <p:spPr>
          <a:xfrm>
            <a:off x="628650" y="-128550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Plastics waste collection in Eu in 2020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DD79AB09-3842-0DC1-B919-95B4504F5861}"/>
              </a:ext>
            </a:extLst>
          </p:cNvPr>
          <p:cNvSpPr txBox="1"/>
          <p:nvPr/>
        </p:nvSpPr>
        <p:spPr>
          <a:xfrm>
            <a:off x="741715" y="4268872"/>
            <a:ext cx="734067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/>
              <a:t>European post-consumer recycled about 9.9 %</a:t>
            </a:r>
            <a:r>
              <a:rPr lang="cs-CZ" sz="1600"/>
              <a:t> </a:t>
            </a:r>
            <a:r>
              <a:rPr lang="en-US" sz="1600"/>
              <a:t>of </a:t>
            </a:r>
            <a:r>
              <a:rPr lang="cs-CZ" sz="1600" err="1"/>
              <a:t>the</a:t>
            </a:r>
            <a:r>
              <a:rPr lang="cs-CZ" sz="1600"/>
              <a:t> </a:t>
            </a:r>
            <a:r>
              <a:rPr lang="cs-CZ" sz="1600" err="1"/>
              <a:t>produced</a:t>
            </a:r>
            <a:r>
              <a:rPr lang="cs-CZ" sz="1600"/>
              <a:t> </a:t>
            </a:r>
            <a:r>
              <a:rPr lang="en-US" sz="1600"/>
              <a:t>plastics in 2021</a:t>
            </a:r>
            <a:endParaRPr lang="en-US" sz="1600" b="1" cap="small">
              <a:solidFill>
                <a:srgbClr val="C00000"/>
              </a:solidFill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5188629-52C0-9C2A-4B2B-A03FF55FDAF4}"/>
              </a:ext>
            </a:extLst>
          </p:cNvPr>
          <p:cNvSpPr/>
          <p:nvPr/>
        </p:nvSpPr>
        <p:spPr>
          <a:xfrm>
            <a:off x="58624" y="700014"/>
            <a:ext cx="4885076" cy="3265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125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65CA9CBE-BED4-D0E2-CABF-78C580F73A5D}"/>
              </a:ext>
            </a:extLst>
          </p:cNvPr>
          <p:cNvSpPr txBox="1"/>
          <p:nvPr/>
        </p:nvSpPr>
        <p:spPr>
          <a:xfrm>
            <a:off x="870585" y="1306235"/>
            <a:ext cx="2754306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/>
              <a:t>1 tone of recycled plastic saves 5 barrels of oil and the equivalent of 1.6 tones of CO</a:t>
            </a:r>
            <a:r>
              <a:rPr lang="en-US" baseline="-25000"/>
              <a:t>2</a:t>
            </a:r>
            <a:endParaRPr lang="cs-CZ"/>
          </a:p>
        </p:txBody>
      </p:sp>
      <p:pic>
        <p:nvPicPr>
          <p:cNvPr id="19" name="Obrázek 18" descr="Obsah obrázku interiér, pitná voda, nápoj&#10;&#10;Popis byl vytvořen automaticky">
            <a:extLst>
              <a:ext uri="{FF2B5EF4-FFF2-40B4-BE49-F238E27FC236}">
                <a16:creationId xmlns:a16="http://schemas.microsoft.com/office/drawing/2014/main" id="{1AFE1155-481C-C3FA-B14B-1C77BA7A7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91" y="2484824"/>
            <a:ext cx="366596" cy="1285191"/>
          </a:xfrm>
          <a:prstGeom prst="rect">
            <a:avLst/>
          </a:prstGeom>
        </p:spPr>
      </p:pic>
      <p:pic>
        <p:nvPicPr>
          <p:cNvPr id="24" name="Obrázek 23" descr="Obsah obrázku interiér, dalekohled&#10;&#10;Popis byl vytvořen automaticky">
            <a:extLst>
              <a:ext uri="{FF2B5EF4-FFF2-40B4-BE49-F238E27FC236}">
                <a16:creationId xmlns:a16="http://schemas.microsoft.com/office/drawing/2014/main" id="{966C0220-8A8B-389A-1CEE-5217F5B744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639" y="2166194"/>
            <a:ext cx="2446623" cy="1526433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24634A93-779F-F3EA-8E38-57A2CD50F4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16" y="2589926"/>
            <a:ext cx="1059352" cy="11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5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véPole 37">
            <a:extLst>
              <a:ext uri="{FF2B5EF4-FFF2-40B4-BE49-F238E27FC236}">
                <a16:creationId xmlns:a16="http://schemas.microsoft.com/office/drawing/2014/main" id="{C1540A6B-0E08-984F-4CE6-C3A810CA28FF}"/>
              </a:ext>
            </a:extLst>
          </p:cNvPr>
          <p:cNvSpPr txBox="1"/>
          <p:nvPr/>
        </p:nvSpPr>
        <p:spPr>
          <a:xfrm>
            <a:off x="620326" y="-8687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Plastics in Circular economy in 2022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EC70466-9E5B-3073-086F-24EBC587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573528"/>
            <a:ext cx="7290810" cy="4251852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54EE8DB-10DF-2AD0-E1C6-D3866AD89C69}"/>
              </a:ext>
            </a:extLst>
          </p:cNvPr>
          <p:cNvSpPr txBox="1"/>
          <p:nvPr/>
        </p:nvSpPr>
        <p:spPr>
          <a:xfrm>
            <a:off x="497058" y="4807297"/>
            <a:ext cx="679845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350"/>
              <a:t>https://plasticseurope.org/knowledge-hub/plastics-the-facts-2022/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3BDDA87-9704-2CC6-C128-480F5970373A}"/>
              </a:ext>
            </a:extLst>
          </p:cNvPr>
          <p:cNvSpPr/>
          <p:nvPr/>
        </p:nvSpPr>
        <p:spPr>
          <a:xfrm>
            <a:off x="251520" y="1329612"/>
            <a:ext cx="7182798" cy="108012"/>
          </a:xfrm>
          <a:prstGeom prst="rect">
            <a:avLst/>
          </a:prstGeom>
          <a:noFill/>
          <a:ln w="222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125"/>
          </a:p>
        </p:txBody>
      </p:sp>
    </p:spTree>
    <p:extLst>
      <p:ext uri="{BB962C8B-B14F-4D97-AF65-F5344CB8AC3E}">
        <p14:creationId xmlns:p14="http://schemas.microsoft.com/office/powerpoint/2010/main" val="732914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BF2A7134-EE19-3D1B-52C0-644B6A188A67}"/>
              </a:ext>
            </a:extLst>
          </p:cNvPr>
          <p:cNvSpPr txBox="1"/>
          <p:nvPr/>
        </p:nvSpPr>
        <p:spPr>
          <a:xfrm>
            <a:off x="633845" y="274320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75">
                <a:latin typeface="+mj-lt"/>
                <a:ea typeface="+mj-ea"/>
                <a:cs typeface="+mj-cs"/>
              </a:rPr>
              <a:t>Progress in the circular economy for plastics</a:t>
            </a:r>
            <a:endParaRPr lang="cs-CZ" sz="2475">
              <a:latin typeface="+mj-lt"/>
              <a:ea typeface="+mj-ea"/>
              <a:cs typeface="+mj-cs"/>
            </a:endParaRPr>
          </a:p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75">
                <a:latin typeface="+mj-lt"/>
                <a:ea typeface="+mj-ea"/>
                <a:cs typeface="+mj-cs"/>
              </a:rPr>
              <a:t>Key findings 2022 in the EU27 +3</a:t>
            </a:r>
            <a:endParaRPr lang="cs-CZ" sz="2475">
              <a:latin typeface="+mj-lt"/>
              <a:ea typeface="+mj-ea"/>
              <a:cs typeface="+mj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642A9F1-7BA9-8BE3-ADBB-4EB87B448D01}"/>
              </a:ext>
            </a:extLst>
          </p:cNvPr>
          <p:cNvSpPr txBox="1"/>
          <p:nvPr/>
        </p:nvSpPr>
        <p:spPr>
          <a:xfrm>
            <a:off x="197514" y="4587009"/>
            <a:ext cx="2214246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25"/>
              <a:t>https://plasticseurope.org/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A15A09D-27AE-1EB6-DAF6-275408CCCFF9}"/>
              </a:ext>
            </a:extLst>
          </p:cNvPr>
          <p:cNvSpPr txBox="1"/>
          <p:nvPr/>
        </p:nvSpPr>
        <p:spPr>
          <a:xfrm>
            <a:off x="368787" y="1292127"/>
            <a:ext cx="2484276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More than 10 million tones of post-consumer plastic waste sent </a:t>
            </a:r>
            <a:br>
              <a:rPr lang="cs-CZ" sz="1800"/>
            </a:br>
            <a:r>
              <a:rPr lang="en-US" sz="1800"/>
              <a:t>for recycling</a:t>
            </a:r>
            <a:endParaRPr lang="cs-CZ" sz="1125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0DFCEB2-F95F-EBEF-7630-7713E2B31E9E}"/>
              </a:ext>
            </a:extLst>
          </p:cNvPr>
          <p:cNvSpPr txBox="1"/>
          <p:nvPr/>
        </p:nvSpPr>
        <p:spPr>
          <a:xfrm>
            <a:off x="251520" y="3597865"/>
            <a:ext cx="189021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65% of plastic waste not yet recycled</a:t>
            </a:r>
            <a:endParaRPr lang="cs-CZ" sz="180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CED9076-6654-1E16-8558-D29D97553FE9}"/>
              </a:ext>
            </a:extLst>
          </p:cNvPr>
          <p:cNvSpPr txBox="1"/>
          <p:nvPr/>
        </p:nvSpPr>
        <p:spPr>
          <a:xfrm>
            <a:off x="4089819" y="1117506"/>
            <a:ext cx="2214246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4.6 million tones </a:t>
            </a:r>
            <a:br>
              <a:rPr lang="cs-CZ" sz="1800"/>
            </a:br>
            <a:r>
              <a:rPr lang="en-US" sz="1800"/>
              <a:t>of post-consumer waste recycled plastic used in new plastic products</a:t>
            </a:r>
            <a:endParaRPr lang="cs-CZ" sz="180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A142F1B-4162-3EFD-2499-F4AD31C08C8F}"/>
              </a:ext>
            </a:extLst>
          </p:cNvPr>
          <p:cNvSpPr txBox="1"/>
          <p:nvPr/>
        </p:nvSpPr>
        <p:spPr>
          <a:xfrm>
            <a:off x="1955493" y="2306496"/>
            <a:ext cx="1944216" cy="20313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Compared to 2018, the amount </a:t>
            </a:r>
            <a:br>
              <a:rPr lang="cs-CZ" sz="1800"/>
            </a:br>
            <a:r>
              <a:rPr lang="en-US" sz="1800"/>
              <a:t>of recycled plastic used in packaging increased by 43%</a:t>
            </a:r>
            <a:endParaRPr lang="cs-CZ" sz="180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8305926-4BBF-07EB-9284-91EEF0E69227}"/>
              </a:ext>
            </a:extLst>
          </p:cNvPr>
          <p:cNvSpPr txBox="1"/>
          <p:nvPr/>
        </p:nvSpPr>
        <p:spPr>
          <a:xfrm>
            <a:off x="6243331" y="1894826"/>
            <a:ext cx="2016732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The plastic waste recycling rate is 13 times higher when collected separately than in mixed collection</a:t>
            </a:r>
            <a:endParaRPr lang="cs-CZ" sz="1800"/>
          </a:p>
        </p:txBody>
      </p:sp>
      <p:pic>
        <p:nvPicPr>
          <p:cNvPr id="12" name="Obrázek 11" descr="Obsah obrázku nádoba, umělá hmota, koš&#10;&#10;Popis byl vytvořen automaticky">
            <a:extLst>
              <a:ext uri="{FF2B5EF4-FFF2-40B4-BE49-F238E27FC236}">
                <a16:creationId xmlns:a16="http://schemas.microsoft.com/office/drawing/2014/main" id="{CECA0C28-39A3-19D6-AE23-81EB2A3F7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884" y="2440095"/>
            <a:ext cx="2777731" cy="242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04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diagram&#10;&#10;Popis byl vytvořen automaticky">
            <a:extLst>
              <a:ext uri="{FF2B5EF4-FFF2-40B4-BE49-F238E27FC236}">
                <a16:creationId xmlns:a16="http://schemas.microsoft.com/office/drawing/2014/main" id="{6FA1B6C1-0F0D-0E97-F530-EB8C20A1D8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22"/>
            <a:ext cx="4707988" cy="264824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B812048-96EA-2F74-0F24-5D2775854F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5" y="1672464"/>
            <a:ext cx="5004048" cy="332934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4F9BE69-A29E-76DD-C9EE-A3CEEB19FD31}"/>
              </a:ext>
            </a:extLst>
          </p:cNvPr>
          <p:cNvSpPr txBox="1"/>
          <p:nvPr/>
        </p:nvSpPr>
        <p:spPr>
          <a:xfrm>
            <a:off x="575556" y="141689"/>
            <a:ext cx="7832235" cy="498500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cs-CZ" sz="2000" b="1" cap="all" err="1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Circularity</a:t>
            </a:r>
            <a:r>
              <a:rPr lang="cs-CZ" sz="20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 </a:t>
            </a:r>
            <a:r>
              <a:rPr lang="cs-CZ" sz="2000" b="1" cap="all" err="1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of</a:t>
            </a:r>
            <a:r>
              <a:rPr lang="cs-CZ" sz="20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 </a:t>
            </a:r>
            <a:r>
              <a:rPr lang="cs-CZ" sz="2000" b="1" cap="all" err="1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plastics</a:t>
            </a:r>
            <a:r>
              <a:rPr lang="cs-CZ" sz="20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? </a:t>
            </a:r>
            <a:r>
              <a:rPr lang="en-US" sz="20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Bioplastics as an alternative?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0B237B1-376E-D2ED-E342-17AB668322AF}"/>
              </a:ext>
            </a:extLst>
          </p:cNvPr>
          <p:cNvSpPr txBox="1"/>
          <p:nvPr/>
        </p:nvSpPr>
        <p:spPr>
          <a:xfrm>
            <a:off x="4572000" y="844958"/>
            <a:ext cx="3348372" cy="26545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125" b="1" i="1"/>
              <a:t>Biobased’ does not equal ‘biodegradable’</a:t>
            </a:r>
            <a:r>
              <a:rPr lang="cs-CZ" sz="1125" b="1" i="1"/>
              <a:t>!</a:t>
            </a:r>
            <a:endParaRPr lang="cs-CZ" sz="1125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03A6A70-55CF-F808-3A31-6D616DB04297}"/>
              </a:ext>
            </a:extLst>
          </p:cNvPr>
          <p:cNvSpPr txBox="1"/>
          <p:nvPr/>
        </p:nvSpPr>
        <p:spPr>
          <a:xfrm>
            <a:off x="168984" y="3055567"/>
            <a:ext cx="3538920" cy="61170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sz="1125" b="1" i="1" err="1"/>
              <a:t>The</a:t>
            </a:r>
            <a:r>
              <a:rPr lang="cs-CZ" sz="1125" b="1" i="1"/>
              <a:t> </a:t>
            </a:r>
            <a:r>
              <a:rPr lang="cs-CZ" sz="1125" b="1" i="1" err="1"/>
              <a:t>recovery</a:t>
            </a:r>
            <a:r>
              <a:rPr lang="cs-CZ" sz="1125" b="1" i="1"/>
              <a:t> </a:t>
            </a:r>
            <a:r>
              <a:rPr lang="cs-CZ" sz="1125" b="1" i="1" err="1"/>
              <a:t>way</a:t>
            </a:r>
            <a:r>
              <a:rPr lang="cs-CZ" sz="1125" b="1" i="1"/>
              <a:t> </a:t>
            </a:r>
            <a:r>
              <a:rPr lang="cs-CZ" sz="1125" b="1" i="1" err="1"/>
              <a:t>of</a:t>
            </a:r>
            <a:r>
              <a:rPr lang="cs-CZ" sz="1125" b="1" i="1"/>
              <a:t> </a:t>
            </a:r>
            <a:r>
              <a:rPr lang="en-US" sz="1125" b="1" i="1"/>
              <a:t>bioplastics waste depends on the type of product and the recovery systems available.</a:t>
            </a:r>
            <a:endParaRPr lang="cs-CZ" sz="1125" b="1" i="1"/>
          </a:p>
        </p:txBody>
      </p:sp>
    </p:spTree>
    <p:extLst>
      <p:ext uri="{BB962C8B-B14F-4D97-AF65-F5344CB8AC3E}">
        <p14:creationId xmlns:p14="http://schemas.microsoft.com/office/powerpoint/2010/main" val="1365021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ovéPole 20">
            <a:extLst>
              <a:ext uri="{FF2B5EF4-FFF2-40B4-BE49-F238E27FC236}">
                <a16:creationId xmlns:a16="http://schemas.microsoft.com/office/drawing/2014/main" id="{9A26AC8C-FC89-ECD9-43DA-342022B6D586}"/>
              </a:ext>
            </a:extLst>
          </p:cNvPr>
          <p:cNvSpPr txBox="1"/>
          <p:nvPr/>
        </p:nvSpPr>
        <p:spPr>
          <a:xfrm>
            <a:off x="628650" y="-128550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Bioplastics as an alternative</a:t>
            </a:r>
            <a:r>
              <a:rPr lang="sk-SK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?</a:t>
            </a:r>
            <a:endParaRPr lang="en-US" sz="2400" b="1" cap="all">
              <a:solidFill>
                <a:schemeClr val="accent4"/>
              </a:solidFill>
              <a:latin typeface="Trebuchet MS" pitchFamily="34" charset="0"/>
              <a:ea typeface="+mj-ea"/>
              <a:cs typeface="+mj-cs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6C28338-E211-B2DE-38E5-A32D80B024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0" y="1061044"/>
            <a:ext cx="6763415" cy="3780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3A7E477-5302-924B-0757-1D9CB0DC979B}"/>
              </a:ext>
            </a:extLst>
          </p:cNvPr>
          <p:cNvSpPr txBox="1"/>
          <p:nvPr/>
        </p:nvSpPr>
        <p:spPr>
          <a:xfrm>
            <a:off x="6030831" y="187099"/>
            <a:ext cx="2430270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25"/>
              <a:t>About 68% of people in the Czech Republic</a:t>
            </a:r>
            <a:r>
              <a:rPr lang="cs-CZ" sz="1125"/>
              <a:t> </a:t>
            </a:r>
            <a:r>
              <a:rPr lang="en-US" sz="1125"/>
              <a:t>are willing to pay extra for a product that is environmentally friendly</a:t>
            </a:r>
            <a:endParaRPr lang="cs-CZ" sz="1125"/>
          </a:p>
          <a:p>
            <a:r>
              <a:rPr lang="cs-CZ" sz="1050"/>
              <a:t>(CSR &amp; </a:t>
            </a:r>
            <a:r>
              <a:rPr lang="cs-CZ" sz="1050" err="1"/>
              <a:t>Reputation</a:t>
            </a:r>
            <a:r>
              <a:rPr lang="cs-CZ" sz="1050"/>
              <a:t> </a:t>
            </a:r>
            <a:r>
              <a:rPr lang="cs-CZ" sz="1050" err="1"/>
              <a:t>survey</a:t>
            </a:r>
            <a:r>
              <a:rPr lang="cs-CZ" sz="1050"/>
              <a:t> </a:t>
            </a:r>
            <a:r>
              <a:rPr lang="cs-CZ" sz="1050" err="1"/>
              <a:t>Research</a:t>
            </a:r>
            <a:r>
              <a:rPr lang="cs-CZ" sz="1050"/>
              <a:t> 2016)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7CDF341-9F86-1D1E-8FCC-52CC11DA0849}"/>
              </a:ext>
            </a:extLst>
          </p:cNvPr>
          <p:cNvSpPr txBox="1"/>
          <p:nvPr/>
        </p:nvSpPr>
        <p:spPr>
          <a:xfrm>
            <a:off x="4804357" y="3905387"/>
            <a:ext cx="3079011" cy="113107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350">
                <a:cs typeface="Times New Roman" panose="02020603050405020304" pitchFamily="18" charset="0"/>
              </a:rPr>
              <a:t>The global bioplastics market </a:t>
            </a:r>
            <a:r>
              <a:rPr lang="en-GB" sz="1350" cap="all">
                <a:cs typeface="Times New Roman" panose="02020603050405020304" pitchFamily="18" charset="0"/>
              </a:rPr>
              <a:t>is growing </a:t>
            </a:r>
            <a:r>
              <a:rPr lang="en-GB" sz="1350">
                <a:cs typeface="Times New Roman" panose="02020603050405020304" pitchFamily="18" charset="0"/>
              </a:rPr>
              <a:t>at a CAGR of 12.5% </a:t>
            </a:r>
            <a:r>
              <a:rPr lang="en-GB" sz="1350" cap="all">
                <a:cs typeface="Times New Roman" panose="02020603050405020304" pitchFamily="18" charset="0"/>
              </a:rPr>
              <a:t>however</a:t>
            </a:r>
            <a:r>
              <a:rPr lang="en-GB" sz="1350">
                <a:cs typeface="Times New Roman" panose="02020603050405020304" pitchFamily="18" charset="0"/>
              </a:rPr>
              <a:t>,</a:t>
            </a:r>
            <a:r>
              <a:rPr lang="cs-CZ" sz="1350">
                <a:cs typeface="Times New Roman" panose="02020603050405020304" pitchFamily="18" charset="0"/>
              </a:rPr>
              <a:t> </a:t>
            </a:r>
          </a:p>
          <a:p>
            <a:r>
              <a:rPr lang="en-GB" sz="1350" b="1">
                <a:cs typeface="Times New Roman" panose="02020603050405020304" pitchFamily="18" charset="0"/>
              </a:rPr>
              <a:t>it is </a:t>
            </a:r>
            <a:r>
              <a:rPr lang="en-GB" sz="1350" b="1" cap="all">
                <a:cs typeface="Times New Roman" panose="02020603050405020304" pitchFamily="18" charset="0"/>
              </a:rPr>
              <a:t>only</a:t>
            </a:r>
            <a:r>
              <a:rPr lang="en-GB" sz="1350" b="1">
                <a:cs typeface="Times New Roman" panose="02020603050405020304" pitchFamily="18" charset="0"/>
              </a:rPr>
              <a:t> 4.25% </a:t>
            </a:r>
            <a:r>
              <a:rPr lang="en-GB" sz="1350">
                <a:cs typeface="Times New Roman" panose="02020603050405020304" pitchFamily="18" charset="0"/>
              </a:rPr>
              <a:t>of the whole plastic market by 2020</a:t>
            </a:r>
            <a:endParaRPr lang="cs-CZ" sz="1125"/>
          </a:p>
        </p:txBody>
      </p:sp>
    </p:spTree>
    <p:extLst>
      <p:ext uri="{BB962C8B-B14F-4D97-AF65-F5344CB8AC3E}">
        <p14:creationId xmlns:p14="http://schemas.microsoft.com/office/powerpoint/2010/main" val="84952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706C1115-2C92-4A44-9418-907CB498EC9D}"/>
              </a:ext>
            </a:extLst>
          </p:cNvPr>
          <p:cNvSpPr/>
          <p:nvPr/>
        </p:nvSpPr>
        <p:spPr>
          <a:xfrm>
            <a:off x="197514" y="14567"/>
            <a:ext cx="1079185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125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84E86A6-49DC-0F11-84C7-F09A2C52841B}"/>
              </a:ext>
            </a:extLst>
          </p:cNvPr>
          <p:cNvSpPr txBox="1"/>
          <p:nvPr/>
        </p:nvSpPr>
        <p:spPr>
          <a:xfrm>
            <a:off x="197514" y="195486"/>
            <a:ext cx="8856984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18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Some examples of companies in the Czech Republic that use bioplastics</a:t>
            </a:r>
          </a:p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endParaRPr lang="en-US" sz="2475" b="1" cap="small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F7F1B396-C332-B7E2-653B-92B0E6FAF418}"/>
              </a:ext>
            </a:extLst>
          </p:cNvPr>
          <p:cNvGrpSpPr/>
          <p:nvPr/>
        </p:nvGrpSpPr>
        <p:grpSpPr>
          <a:xfrm>
            <a:off x="79938" y="2458185"/>
            <a:ext cx="5088770" cy="2703852"/>
            <a:chOff x="106583" y="3277580"/>
            <a:chExt cx="6785027" cy="3605135"/>
          </a:xfrm>
        </p:grpSpPr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id="{BB63D78E-406F-6B9C-7F2B-C8B8636C1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630" y="3864879"/>
              <a:ext cx="2853135" cy="1080000"/>
            </a:xfrm>
            <a:prstGeom prst="rect">
              <a:avLst/>
            </a:prstGeom>
          </p:spPr>
        </p:pic>
        <p:pic>
          <p:nvPicPr>
            <p:cNvPr id="17" name="Obrázek 16" descr="Obsah obrázku tráva&#10;&#10;Popis byl vytvořen automaticky">
              <a:extLst>
                <a:ext uri="{FF2B5EF4-FFF2-40B4-BE49-F238E27FC236}">
                  <a16:creationId xmlns:a16="http://schemas.microsoft.com/office/drawing/2014/main" id="{2ED59C41-6275-2929-8B78-E2F472282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641" y="3277580"/>
              <a:ext cx="4099915" cy="3528366"/>
            </a:xfrm>
            <a:prstGeom prst="rect">
              <a:avLst/>
            </a:prstGeom>
          </p:spPr>
        </p:pic>
        <p:sp>
          <p:nvSpPr>
            <p:cNvPr id="19" name="TextovéPole 18">
              <a:extLst>
                <a:ext uri="{FF2B5EF4-FFF2-40B4-BE49-F238E27FC236}">
                  <a16:creationId xmlns:a16="http://schemas.microsoft.com/office/drawing/2014/main" id="{C61FA9BF-19BD-E618-808E-47B79355B739}"/>
                </a:ext>
              </a:extLst>
            </p:cNvPr>
            <p:cNvSpPr txBox="1"/>
            <p:nvPr/>
          </p:nvSpPr>
          <p:spPr>
            <a:xfrm>
              <a:off x="165056" y="6513383"/>
              <a:ext cx="67265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200"/>
                <a:t>https://www.ciur.cz/en/</a:t>
              </a:r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F1BA671E-2832-0318-EB0D-472961A494A3}"/>
                </a:ext>
              </a:extLst>
            </p:cNvPr>
            <p:cNvSpPr txBox="1"/>
            <p:nvPr/>
          </p:nvSpPr>
          <p:spPr>
            <a:xfrm>
              <a:off x="106583" y="4993689"/>
              <a:ext cx="158417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25"/>
                <a:t>Brandýs nad Labem, CR</a:t>
              </a:r>
            </a:p>
          </p:txBody>
        </p:sp>
      </p:grpSp>
      <p:grpSp>
        <p:nvGrpSpPr>
          <p:cNvPr id="45" name="Skupina 44">
            <a:extLst>
              <a:ext uri="{FF2B5EF4-FFF2-40B4-BE49-F238E27FC236}">
                <a16:creationId xmlns:a16="http://schemas.microsoft.com/office/drawing/2014/main" id="{8B0EFC18-2571-B485-2A79-407755A16746}"/>
              </a:ext>
            </a:extLst>
          </p:cNvPr>
          <p:cNvGrpSpPr/>
          <p:nvPr/>
        </p:nvGrpSpPr>
        <p:grpSpPr>
          <a:xfrm>
            <a:off x="4572000" y="1015056"/>
            <a:ext cx="3970512" cy="2141382"/>
            <a:chOff x="6096000" y="1353407"/>
            <a:chExt cx="5294016" cy="2855176"/>
          </a:xfrm>
        </p:grpSpPr>
        <p:pic>
          <p:nvPicPr>
            <p:cNvPr id="22" name="Picture 2" descr="Výsledek obrázku pro hydal technology">
              <a:hlinkClick r:id="rId5"/>
              <a:extLst>
                <a:ext uri="{FF2B5EF4-FFF2-40B4-BE49-F238E27FC236}">
                  <a16:creationId xmlns:a16="http://schemas.microsoft.com/office/drawing/2014/main" id="{F563A27C-E65B-F109-1AE2-72AF8BDDE2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2320864"/>
              <a:ext cx="4573936" cy="1050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Obrázek 23" descr="Obsah obrázku interiér, rostlina&#10;&#10;Popis byl vytvořen automaticky">
              <a:extLst>
                <a:ext uri="{FF2B5EF4-FFF2-40B4-BE49-F238E27FC236}">
                  <a16:creationId xmlns:a16="http://schemas.microsoft.com/office/drawing/2014/main" id="{1560F77B-A643-E805-41A8-19AA14F6B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235" y="2279944"/>
              <a:ext cx="3411781" cy="1649599"/>
            </a:xfrm>
            <a:prstGeom prst="rect">
              <a:avLst/>
            </a:prstGeom>
          </p:spPr>
        </p:pic>
        <p:pic>
          <p:nvPicPr>
            <p:cNvPr id="26" name="Obrázek 25">
              <a:extLst>
                <a:ext uri="{FF2B5EF4-FFF2-40B4-BE49-F238E27FC236}">
                  <a16:creationId xmlns:a16="http://schemas.microsoft.com/office/drawing/2014/main" id="{FC33BC56-4D9A-08EE-D071-D05A7A6DD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73139" y="1353407"/>
              <a:ext cx="2362200" cy="657225"/>
            </a:xfrm>
            <a:prstGeom prst="rect">
              <a:avLst/>
            </a:prstGeom>
          </p:spPr>
        </p:pic>
        <p:sp>
          <p:nvSpPr>
            <p:cNvPr id="28" name="TextovéPole 27">
              <a:extLst>
                <a:ext uri="{FF2B5EF4-FFF2-40B4-BE49-F238E27FC236}">
                  <a16:creationId xmlns:a16="http://schemas.microsoft.com/office/drawing/2014/main" id="{B7D6A3A5-0AAC-36F7-FF36-D18D891AA9F0}"/>
                </a:ext>
              </a:extLst>
            </p:cNvPr>
            <p:cNvSpPr txBox="1"/>
            <p:nvPr/>
          </p:nvSpPr>
          <p:spPr>
            <a:xfrm>
              <a:off x="8535079" y="1946823"/>
              <a:ext cx="2088232" cy="35394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cs-CZ" sz="1125" err="1"/>
                <a:t>Hydal</a:t>
              </a:r>
              <a:r>
                <a:rPr lang="cs-CZ" sz="1125"/>
                <a:t> technology</a:t>
              </a:r>
            </a:p>
          </p:txBody>
        </p:sp>
        <p:sp>
          <p:nvSpPr>
            <p:cNvPr id="36" name="TextovéPole 35">
              <a:extLst>
                <a:ext uri="{FF2B5EF4-FFF2-40B4-BE49-F238E27FC236}">
                  <a16:creationId xmlns:a16="http://schemas.microsoft.com/office/drawing/2014/main" id="{01A989D6-3A59-FE03-CCEC-662BF72EF9CD}"/>
                </a:ext>
              </a:extLst>
            </p:cNvPr>
            <p:cNvSpPr txBox="1"/>
            <p:nvPr/>
          </p:nvSpPr>
          <p:spPr>
            <a:xfrm>
              <a:off x="7873303" y="3839251"/>
              <a:ext cx="341178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200"/>
                <a:t>https://www.nafigate.com</a:t>
              </a:r>
              <a:r>
                <a:rPr lang="cs-CZ" sz="1125"/>
                <a:t>/</a:t>
              </a:r>
            </a:p>
          </p:txBody>
        </p:sp>
        <p:sp>
          <p:nvSpPr>
            <p:cNvPr id="39" name="TextovéPole 38">
              <a:extLst>
                <a:ext uri="{FF2B5EF4-FFF2-40B4-BE49-F238E27FC236}">
                  <a16:creationId xmlns:a16="http://schemas.microsoft.com/office/drawing/2014/main" id="{942C3C9A-0EDD-4B9E-4A04-F05170A638B3}"/>
                </a:ext>
              </a:extLst>
            </p:cNvPr>
            <p:cNvSpPr txBox="1"/>
            <p:nvPr/>
          </p:nvSpPr>
          <p:spPr>
            <a:xfrm>
              <a:off x="6176395" y="1991910"/>
              <a:ext cx="158417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25"/>
                <a:t>Prague, CR</a:t>
              </a:r>
            </a:p>
          </p:txBody>
        </p:sp>
      </p:grpSp>
      <p:grpSp>
        <p:nvGrpSpPr>
          <p:cNvPr id="47" name="Skupina 46">
            <a:extLst>
              <a:ext uri="{FF2B5EF4-FFF2-40B4-BE49-F238E27FC236}">
                <a16:creationId xmlns:a16="http://schemas.microsoft.com/office/drawing/2014/main" id="{87701244-EF38-8ADF-2414-A7C11D5D921E}"/>
              </a:ext>
            </a:extLst>
          </p:cNvPr>
          <p:cNvGrpSpPr/>
          <p:nvPr/>
        </p:nvGrpSpPr>
        <p:grpSpPr>
          <a:xfrm>
            <a:off x="5008051" y="3187536"/>
            <a:ext cx="5266745" cy="1697502"/>
            <a:chOff x="7312400" y="4334016"/>
            <a:chExt cx="7022326" cy="2263336"/>
          </a:xfrm>
        </p:grpSpPr>
        <p:sp>
          <p:nvSpPr>
            <p:cNvPr id="27" name="TextovéPole 26">
              <a:extLst>
                <a:ext uri="{FF2B5EF4-FFF2-40B4-BE49-F238E27FC236}">
                  <a16:creationId xmlns:a16="http://schemas.microsoft.com/office/drawing/2014/main" id="{227F774A-2411-9D21-BF0D-CCDC075DB99C}"/>
                </a:ext>
              </a:extLst>
            </p:cNvPr>
            <p:cNvSpPr txBox="1"/>
            <p:nvPr/>
          </p:nvSpPr>
          <p:spPr>
            <a:xfrm>
              <a:off x="7579371" y="5335767"/>
              <a:ext cx="158417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25"/>
                <a:t>Brno, CR</a:t>
              </a:r>
            </a:p>
          </p:txBody>
        </p:sp>
        <p:pic>
          <p:nvPicPr>
            <p:cNvPr id="30" name="Obrázek 29">
              <a:extLst>
                <a:ext uri="{FF2B5EF4-FFF2-40B4-BE49-F238E27FC236}">
                  <a16:creationId xmlns:a16="http://schemas.microsoft.com/office/drawing/2014/main" id="{6D9B0FC3-5B1C-7519-8531-0D8B849C1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312400" y="4766515"/>
              <a:ext cx="2371725" cy="638175"/>
            </a:xfrm>
            <a:prstGeom prst="rect">
              <a:avLst/>
            </a:prstGeom>
          </p:spPr>
        </p:pic>
        <p:pic>
          <p:nvPicPr>
            <p:cNvPr id="32" name="Obrázek 31" descr="Obsah obrázku šálek, interiér, umělá hmota&#10;&#10;Popis byl vytvořen automaticky">
              <a:extLst>
                <a:ext uri="{FF2B5EF4-FFF2-40B4-BE49-F238E27FC236}">
                  <a16:creationId xmlns:a16="http://schemas.microsoft.com/office/drawing/2014/main" id="{286440EE-05F5-8A9F-DA19-DF4BB5ECD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7921" y="4334016"/>
              <a:ext cx="1790855" cy="1364098"/>
            </a:xfrm>
            <a:prstGeom prst="rect">
              <a:avLst/>
            </a:prstGeom>
          </p:spPr>
        </p:pic>
        <p:sp>
          <p:nvSpPr>
            <p:cNvPr id="38" name="TextovéPole 37">
              <a:extLst>
                <a:ext uri="{FF2B5EF4-FFF2-40B4-BE49-F238E27FC236}">
                  <a16:creationId xmlns:a16="http://schemas.microsoft.com/office/drawing/2014/main" id="{0D01D726-F5FB-191B-4C10-F7421A1CBC4B}"/>
                </a:ext>
              </a:extLst>
            </p:cNvPr>
            <p:cNvSpPr txBox="1"/>
            <p:nvPr/>
          </p:nvSpPr>
          <p:spPr>
            <a:xfrm>
              <a:off x="7608171" y="6095149"/>
              <a:ext cx="6726555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125"/>
                <a:t>https://www.ekopa.cz/</a:t>
              </a:r>
            </a:p>
          </p:txBody>
        </p:sp>
        <p:pic>
          <p:nvPicPr>
            <p:cNvPr id="41" name="Obrázek 40" descr="Obsah obrázku hračka&#10;&#10;Popis byl vytvořen automaticky">
              <a:extLst>
                <a:ext uri="{FF2B5EF4-FFF2-40B4-BE49-F238E27FC236}">
                  <a16:creationId xmlns:a16="http://schemas.microsoft.com/office/drawing/2014/main" id="{5F3A18F8-7930-53D4-B5FE-48554AF26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3399" y="5198526"/>
              <a:ext cx="2399660" cy="1398826"/>
            </a:xfrm>
            <a:prstGeom prst="rect">
              <a:avLst/>
            </a:prstGeom>
          </p:spPr>
        </p:pic>
      </p:grpSp>
      <p:grpSp>
        <p:nvGrpSpPr>
          <p:cNvPr id="44" name="Skupina 43">
            <a:extLst>
              <a:ext uri="{FF2B5EF4-FFF2-40B4-BE49-F238E27FC236}">
                <a16:creationId xmlns:a16="http://schemas.microsoft.com/office/drawing/2014/main" id="{4A8C483A-9090-048C-6F35-D18B6EBC85B1}"/>
              </a:ext>
            </a:extLst>
          </p:cNvPr>
          <p:cNvGrpSpPr/>
          <p:nvPr/>
        </p:nvGrpSpPr>
        <p:grpSpPr>
          <a:xfrm>
            <a:off x="34584" y="736029"/>
            <a:ext cx="3997356" cy="2326202"/>
            <a:chOff x="46112" y="981372"/>
            <a:chExt cx="5329808" cy="3101602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4F320EC8-9841-8C20-AA5E-FBFCD314A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67662" y="981372"/>
              <a:ext cx="1876425" cy="1209675"/>
            </a:xfrm>
            <a:prstGeom prst="rect">
              <a:avLst/>
            </a:prstGeom>
          </p:spPr>
        </p:pic>
        <p:pic>
          <p:nvPicPr>
            <p:cNvPr id="9" name="Obrázek 8" descr="Obsah obrázku text, několik&#10;&#10;Popis byl vytvořen automaticky">
              <a:extLst>
                <a:ext uri="{FF2B5EF4-FFF2-40B4-BE49-F238E27FC236}">
                  <a16:creationId xmlns:a16="http://schemas.microsoft.com/office/drawing/2014/main" id="{2DB99CC7-4177-08E5-4D6A-82C23E255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091" y="1682020"/>
              <a:ext cx="4926829" cy="2240677"/>
            </a:xfrm>
            <a:prstGeom prst="rect">
              <a:avLst/>
            </a:prstGeom>
          </p:spPr>
        </p:pic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9EED537F-F086-AB68-9582-02703784CEBF}"/>
                </a:ext>
              </a:extLst>
            </p:cNvPr>
            <p:cNvSpPr txBox="1"/>
            <p:nvPr/>
          </p:nvSpPr>
          <p:spPr>
            <a:xfrm>
              <a:off x="46112" y="2122268"/>
              <a:ext cx="158417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25"/>
                <a:t>Hodonín, CR</a:t>
              </a:r>
            </a:p>
          </p:txBody>
        </p:sp>
        <p:sp>
          <p:nvSpPr>
            <p:cNvPr id="43" name="TextovéPole 42">
              <a:extLst>
                <a:ext uri="{FF2B5EF4-FFF2-40B4-BE49-F238E27FC236}">
                  <a16:creationId xmlns:a16="http://schemas.microsoft.com/office/drawing/2014/main" id="{664E2B0B-5EB7-416B-D15F-C56C6FF8F196}"/>
                </a:ext>
              </a:extLst>
            </p:cNvPr>
            <p:cNvSpPr txBox="1"/>
            <p:nvPr/>
          </p:nvSpPr>
          <p:spPr>
            <a:xfrm>
              <a:off x="263352" y="3467421"/>
              <a:ext cx="285313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200"/>
                <a:t>https://www.sonnentor.com/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584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242190A-2606-297B-7225-0A2FC1BF7E3B}"/>
              </a:ext>
            </a:extLst>
          </p:cNvPr>
          <p:cNvSpPr txBox="1"/>
          <p:nvPr/>
        </p:nvSpPr>
        <p:spPr>
          <a:xfrm>
            <a:off x="245835" y="-171221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51435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cap="all">
                <a:solidFill>
                  <a:schemeClr val="accent4"/>
                </a:solidFill>
                <a:latin typeface="Trebuchet MS" pitchFamily="34" charset="0"/>
                <a:ea typeface="+mj-ea"/>
                <a:cs typeface="+mj-cs"/>
              </a:rPr>
              <a:t>Conclusions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D3B931F-B3B1-201C-9E32-650ED06644CE}"/>
              </a:ext>
            </a:extLst>
          </p:cNvPr>
          <p:cNvSpPr txBox="1"/>
          <p:nvPr/>
        </p:nvSpPr>
        <p:spPr>
          <a:xfrm>
            <a:off x="245835" y="509696"/>
            <a:ext cx="3996444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>
                <a:solidFill>
                  <a:srgbClr val="C00000"/>
                </a:solidFill>
              </a:rPr>
              <a:t>Attention! </a:t>
            </a:r>
            <a:r>
              <a:rPr lang="en-US" sz="1800"/>
              <a:t>Plastics are essential </a:t>
            </a:r>
            <a:br>
              <a:rPr lang="en-US" sz="1800"/>
            </a:br>
            <a:r>
              <a:rPr lang="en-US" sz="1800"/>
              <a:t>for fuel savings and reducing greenhouse gas consumption, </a:t>
            </a:r>
            <a:br>
              <a:rPr lang="en-US" sz="1800"/>
            </a:br>
            <a:r>
              <a:rPr lang="en-US" sz="1800">
                <a:solidFill>
                  <a:srgbClr val="C00000"/>
                </a:solidFill>
              </a:rPr>
              <a:t>BUT</a:t>
            </a:r>
            <a:r>
              <a:rPr lang="en-US" sz="1800"/>
              <a:t> at the same time, plastics are accumulated in the environment</a:t>
            </a:r>
            <a:br>
              <a:rPr lang="en-US" sz="1800"/>
            </a:br>
            <a:r>
              <a:rPr lang="en-US" sz="1800"/>
              <a:t>in alarming quantities (</a:t>
            </a:r>
            <a:r>
              <a:rPr lang="en-US" sz="1800">
                <a:solidFill>
                  <a:srgbClr val="C00000"/>
                </a:solidFill>
              </a:rPr>
              <a:t>plastic paradox</a:t>
            </a:r>
            <a:r>
              <a:rPr lang="en-US" sz="1800"/>
              <a:t>)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44BCEDA-7E6F-D25F-0345-B74D7912C0D4}"/>
              </a:ext>
            </a:extLst>
          </p:cNvPr>
          <p:cNvSpPr txBox="1"/>
          <p:nvPr/>
        </p:nvSpPr>
        <p:spPr>
          <a:xfrm>
            <a:off x="4464138" y="509696"/>
            <a:ext cx="3294216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The plastic waste recycling rate is 13 times higher when collected separately </a:t>
            </a:r>
            <a:br>
              <a:rPr lang="en-US" sz="1800"/>
            </a:br>
            <a:r>
              <a:rPr lang="en-US" sz="1800"/>
              <a:t>than in mixed collection. </a:t>
            </a:r>
            <a:br>
              <a:rPr lang="en-US" sz="1800"/>
            </a:br>
            <a:r>
              <a:rPr lang="en-US" sz="1800">
                <a:solidFill>
                  <a:srgbClr val="C00000"/>
                </a:solidFill>
              </a:rPr>
              <a:t>But  only 10% plastics from the whole waste are recycled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E026E9C-C795-F94D-39ED-38ACAC4D6B08}"/>
              </a:ext>
            </a:extLst>
          </p:cNvPr>
          <p:cNvSpPr txBox="1"/>
          <p:nvPr/>
        </p:nvSpPr>
        <p:spPr>
          <a:xfrm>
            <a:off x="1979712" y="2464690"/>
            <a:ext cx="399644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Bioplastics have their place in the circular economy, but for some reasons they cannot replace all plastics</a:t>
            </a:r>
            <a:endParaRPr lang="cs-CZ" sz="1125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D374FFD-92F5-54C0-C186-ED28D61EF11A}"/>
              </a:ext>
            </a:extLst>
          </p:cNvPr>
          <p:cNvSpPr txBox="1"/>
          <p:nvPr/>
        </p:nvSpPr>
        <p:spPr>
          <a:xfrm>
            <a:off x="4712667" y="3518775"/>
            <a:ext cx="3294216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The aim is that </a:t>
            </a:r>
            <a:r>
              <a:rPr lang="en-US" sz="1800" cap="small"/>
              <a:t>circular economy plan </a:t>
            </a:r>
            <a:r>
              <a:rPr lang="en-US" sz="1800"/>
              <a:t>+ </a:t>
            </a:r>
            <a:r>
              <a:rPr lang="en-US" sz="1800" cap="small"/>
              <a:t>European green deal </a:t>
            </a:r>
            <a:r>
              <a:rPr lang="en-US" sz="1800"/>
              <a:t>le</a:t>
            </a:r>
            <a:r>
              <a:rPr lang="cs-CZ" sz="1800"/>
              <a:t>a</a:t>
            </a:r>
            <a:r>
              <a:rPr lang="en-US" sz="1800"/>
              <a:t>d to </a:t>
            </a:r>
            <a:r>
              <a:rPr lang="en-US" sz="1800">
                <a:solidFill>
                  <a:srgbClr val="C00000"/>
                </a:solidFill>
              </a:rPr>
              <a:t>wise use </a:t>
            </a:r>
            <a:r>
              <a:rPr lang="en-US" sz="1800"/>
              <a:t>of valuable resources from "</a:t>
            </a:r>
            <a:r>
              <a:rPr lang="en-US" sz="1800">
                <a:solidFill>
                  <a:srgbClr val="C00000"/>
                </a:solidFill>
              </a:rPr>
              <a:t>waste</a:t>
            </a:r>
            <a:r>
              <a:rPr lang="en-US" sz="1800"/>
              <a:t>"</a:t>
            </a:r>
            <a:endParaRPr lang="en-US" sz="1125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31B5BDC-365D-BFE5-07AE-9E0CE47E1F3A}"/>
              </a:ext>
            </a:extLst>
          </p:cNvPr>
          <p:cNvSpPr txBox="1"/>
          <p:nvPr/>
        </p:nvSpPr>
        <p:spPr>
          <a:xfrm>
            <a:off x="222990" y="3799370"/>
            <a:ext cx="3996444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/>
              <a:t>It is necessary </a:t>
            </a:r>
            <a:br>
              <a:rPr lang="en-US" sz="1800"/>
            </a:br>
            <a:r>
              <a:rPr lang="en-US" sz="1800"/>
              <a:t>to involve progressive thinking, good legislation and policy, interest </a:t>
            </a:r>
            <a:br>
              <a:rPr lang="cs-CZ" sz="1800"/>
            </a:br>
            <a:r>
              <a:rPr lang="en-US" sz="1800"/>
              <a:t>of companies and consumer society </a:t>
            </a:r>
            <a:endParaRPr lang="en-US" sz="1125"/>
          </a:p>
        </p:txBody>
      </p:sp>
    </p:spTree>
    <p:extLst>
      <p:ext uri="{BB962C8B-B14F-4D97-AF65-F5344CB8AC3E}">
        <p14:creationId xmlns:p14="http://schemas.microsoft.com/office/powerpoint/2010/main" val="11869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" t="43177" r="41967" b="13670"/>
          <a:stretch/>
        </p:blipFill>
        <p:spPr>
          <a:xfrm>
            <a:off x="791085" y="-38099"/>
            <a:ext cx="8378315" cy="5232400"/>
          </a:xfrm>
          <a:prstGeom prst="rect">
            <a:avLst/>
          </a:prstGeom>
        </p:spPr>
      </p:pic>
      <p:sp>
        <p:nvSpPr>
          <p:cNvPr id="24" name="Freeform 5"/>
          <p:cNvSpPr>
            <a:spLocks noEditPoints="1"/>
          </p:cNvSpPr>
          <p:nvPr/>
        </p:nvSpPr>
        <p:spPr bwMode="auto">
          <a:xfrm rot="1963611">
            <a:off x="6488879" y="1331317"/>
            <a:ext cx="799810" cy="468771"/>
          </a:xfrm>
          <a:custGeom>
            <a:avLst/>
            <a:gdLst>
              <a:gd name="T0" fmla="*/ 663 w 936"/>
              <a:gd name="T1" fmla="*/ 0 h 547"/>
              <a:gd name="T2" fmla="*/ 390 w 936"/>
              <a:gd name="T3" fmla="*/ 268 h 547"/>
              <a:gd name="T4" fmla="*/ 297 w 936"/>
              <a:gd name="T5" fmla="*/ 268 h 547"/>
              <a:gd name="T6" fmla="*/ 289 w 936"/>
              <a:gd name="T7" fmla="*/ 246 h 547"/>
              <a:gd name="T8" fmla="*/ 232 w 936"/>
              <a:gd name="T9" fmla="*/ 219 h 547"/>
              <a:gd name="T10" fmla="*/ 213 w 936"/>
              <a:gd name="T11" fmla="*/ 225 h 547"/>
              <a:gd name="T12" fmla="*/ 204 w 936"/>
              <a:gd name="T13" fmla="*/ 232 h 547"/>
              <a:gd name="T14" fmla="*/ 110 w 936"/>
              <a:gd name="T15" fmla="*/ 164 h 547"/>
              <a:gd name="T16" fmla="*/ 113 w 936"/>
              <a:gd name="T17" fmla="*/ 156 h 547"/>
              <a:gd name="T18" fmla="*/ 85 w 936"/>
              <a:gd name="T19" fmla="*/ 104 h 547"/>
              <a:gd name="T20" fmla="*/ 33 w 936"/>
              <a:gd name="T21" fmla="*/ 132 h 547"/>
              <a:gd name="T22" fmla="*/ 62 w 936"/>
              <a:gd name="T23" fmla="*/ 184 h 547"/>
              <a:gd name="T24" fmla="*/ 104 w 936"/>
              <a:gd name="T25" fmla="*/ 172 h 547"/>
              <a:gd name="T26" fmla="*/ 198 w 936"/>
              <a:gd name="T27" fmla="*/ 240 h 547"/>
              <a:gd name="T28" fmla="*/ 188 w 936"/>
              <a:gd name="T29" fmla="*/ 260 h 547"/>
              <a:gd name="T30" fmla="*/ 194 w 936"/>
              <a:gd name="T31" fmla="*/ 302 h 547"/>
              <a:gd name="T32" fmla="*/ 202 w 936"/>
              <a:gd name="T33" fmla="*/ 313 h 547"/>
              <a:gd name="T34" fmla="*/ 71 w 936"/>
              <a:gd name="T35" fmla="*/ 444 h 547"/>
              <a:gd name="T36" fmla="*/ 58 w 936"/>
              <a:gd name="T37" fmla="*/ 438 h 547"/>
              <a:gd name="T38" fmla="*/ 7 w 936"/>
              <a:gd name="T39" fmla="*/ 466 h 547"/>
              <a:gd name="T40" fmla="*/ 35 w 936"/>
              <a:gd name="T41" fmla="*/ 517 h 547"/>
              <a:gd name="T42" fmla="*/ 86 w 936"/>
              <a:gd name="T43" fmla="*/ 489 h 547"/>
              <a:gd name="T44" fmla="*/ 78 w 936"/>
              <a:gd name="T45" fmla="*/ 451 h 547"/>
              <a:gd name="T46" fmla="*/ 210 w 936"/>
              <a:gd name="T47" fmla="*/ 319 h 547"/>
              <a:gd name="T48" fmla="*/ 251 w 936"/>
              <a:gd name="T49" fmla="*/ 329 h 547"/>
              <a:gd name="T50" fmla="*/ 270 w 936"/>
              <a:gd name="T51" fmla="*/ 322 h 547"/>
              <a:gd name="T52" fmla="*/ 297 w 936"/>
              <a:gd name="T53" fmla="*/ 278 h 547"/>
              <a:gd name="T54" fmla="*/ 390 w 936"/>
              <a:gd name="T55" fmla="*/ 278 h 547"/>
              <a:gd name="T56" fmla="*/ 663 w 936"/>
              <a:gd name="T57" fmla="*/ 547 h 547"/>
              <a:gd name="T58" fmla="*/ 936 w 936"/>
              <a:gd name="T59" fmla="*/ 274 h 547"/>
              <a:gd name="T60" fmla="*/ 663 w 936"/>
              <a:gd name="T61" fmla="*/ 0 h 547"/>
              <a:gd name="T62" fmla="*/ 265 w 936"/>
              <a:gd name="T63" fmla="*/ 313 h 547"/>
              <a:gd name="T64" fmla="*/ 249 w 936"/>
              <a:gd name="T65" fmla="*/ 319 h 547"/>
              <a:gd name="T66" fmla="*/ 202 w 936"/>
              <a:gd name="T67" fmla="*/ 297 h 547"/>
              <a:gd name="T68" fmla="*/ 197 w 936"/>
              <a:gd name="T69" fmla="*/ 262 h 547"/>
              <a:gd name="T70" fmla="*/ 206 w 936"/>
              <a:gd name="T71" fmla="*/ 246 h 547"/>
              <a:gd name="T72" fmla="*/ 206 w 936"/>
              <a:gd name="T73" fmla="*/ 244 h 547"/>
              <a:gd name="T74" fmla="*/ 219 w 936"/>
              <a:gd name="T75" fmla="*/ 234 h 547"/>
              <a:gd name="T76" fmla="*/ 234 w 936"/>
              <a:gd name="T77" fmla="*/ 228 h 547"/>
              <a:gd name="T78" fmla="*/ 281 w 936"/>
              <a:gd name="T79" fmla="*/ 251 h 547"/>
              <a:gd name="T80" fmla="*/ 265 w 936"/>
              <a:gd name="T81" fmla="*/ 313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36" h="547">
                <a:moveTo>
                  <a:pt x="663" y="0"/>
                </a:moveTo>
                <a:cubicBezTo>
                  <a:pt x="514" y="0"/>
                  <a:pt x="393" y="120"/>
                  <a:pt x="390" y="268"/>
                </a:cubicBezTo>
                <a:cubicBezTo>
                  <a:pt x="297" y="268"/>
                  <a:pt x="297" y="268"/>
                  <a:pt x="297" y="268"/>
                </a:cubicBezTo>
                <a:cubicBezTo>
                  <a:pt x="296" y="261"/>
                  <a:pt x="294" y="253"/>
                  <a:pt x="289" y="246"/>
                </a:cubicBezTo>
                <a:cubicBezTo>
                  <a:pt x="278" y="226"/>
                  <a:pt x="255" y="215"/>
                  <a:pt x="232" y="219"/>
                </a:cubicBezTo>
                <a:cubicBezTo>
                  <a:pt x="226" y="220"/>
                  <a:pt x="219" y="222"/>
                  <a:pt x="213" y="225"/>
                </a:cubicBezTo>
                <a:cubicBezTo>
                  <a:pt x="210" y="227"/>
                  <a:pt x="207" y="230"/>
                  <a:pt x="204" y="232"/>
                </a:cubicBezTo>
                <a:cubicBezTo>
                  <a:pt x="110" y="164"/>
                  <a:pt x="110" y="164"/>
                  <a:pt x="110" y="164"/>
                </a:cubicBezTo>
                <a:cubicBezTo>
                  <a:pt x="111" y="161"/>
                  <a:pt x="112" y="158"/>
                  <a:pt x="113" y="156"/>
                </a:cubicBezTo>
                <a:cubicBezTo>
                  <a:pt x="119" y="134"/>
                  <a:pt x="107" y="111"/>
                  <a:pt x="85" y="104"/>
                </a:cubicBezTo>
                <a:cubicBezTo>
                  <a:pt x="63" y="98"/>
                  <a:pt x="40" y="111"/>
                  <a:pt x="33" y="132"/>
                </a:cubicBezTo>
                <a:cubicBezTo>
                  <a:pt x="27" y="154"/>
                  <a:pt x="40" y="178"/>
                  <a:pt x="62" y="184"/>
                </a:cubicBezTo>
                <a:cubicBezTo>
                  <a:pt x="77" y="188"/>
                  <a:pt x="94" y="183"/>
                  <a:pt x="104" y="172"/>
                </a:cubicBezTo>
                <a:cubicBezTo>
                  <a:pt x="198" y="240"/>
                  <a:pt x="198" y="240"/>
                  <a:pt x="198" y="240"/>
                </a:cubicBezTo>
                <a:cubicBezTo>
                  <a:pt x="193" y="246"/>
                  <a:pt x="190" y="252"/>
                  <a:pt x="188" y="260"/>
                </a:cubicBezTo>
                <a:cubicBezTo>
                  <a:pt x="184" y="274"/>
                  <a:pt x="186" y="289"/>
                  <a:pt x="194" y="302"/>
                </a:cubicBezTo>
                <a:cubicBezTo>
                  <a:pt x="196" y="306"/>
                  <a:pt x="199" y="309"/>
                  <a:pt x="202" y="31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67" y="441"/>
                  <a:pt x="63" y="440"/>
                  <a:pt x="58" y="438"/>
                </a:cubicBezTo>
                <a:cubicBezTo>
                  <a:pt x="36" y="431"/>
                  <a:pt x="13" y="445"/>
                  <a:pt x="7" y="466"/>
                </a:cubicBezTo>
                <a:cubicBezTo>
                  <a:pt x="0" y="488"/>
                  <a:pt x="13" y="511"/>
                  <a:pt x="35" y="517"/>
                </a:cubicBezTo>
                <a:cubicBezTo>
                  <a:pt x="57" y="524"/>
                  <a:pt x="80" y="511"/>
                  <a:pt x="86" y="489"/>
                </a:cubicBezTo>
                <a:cubicBezTo>
                  <a:pt x="90" y="476"/>
                  <a:pt x="87" y="461"/>
                  <a:pt x="78" y="451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221" y="327"/>
                  <a:pt x="236" y="331"/>
                  <a:pt x="251" y="329"/>
                </a:cubicBezTo>
                <a:cubicBezTo>
                  <a:pt x="257" y="327"/>
                  <a:pt x="264" y="325"/>
                  <a:pt x="270" y="322"/>
                </a:cubicBezTo>
                <a:cubicBezTo>
                  <a:pt x="286" y="312"/>
                  <a:pt x="296" y="296"/>
                  <a:pt x="297" y="278"/>
                </a:cubicBezTo>
                <a:cubicBezTo>
                  <a:pt x="390" y="278"/>
                  <a:pt x="390" y="278"/>
                  <a:pt x="390" y="278"/>
                </a:cubicBezTo>
                <a:cubicBezTo>
                  <a:pt x="392" y="427"/>
                  <a:pt x="514" y="547"/>
                  <a:pt x="663" y="547"/>
                </a:cubicBezTo>
                <a:cubicBezTo>
                  <a:pt x="814" y="547"/>
                  <a:pt x="936" y="425"/>
                  <a:pt x="936" y="274"/>
                </a:cubicBezTo>
                <a:cubicBezTo>
                  <a:pt x="936" y="123"/>
                  <a:pt x="814" y="0"/>
                  <a:pt x="663" y="0"/>
                </a:cubicBezTo>
                <a:close/>
                <a:moveTo>
                  <a:pt x="265" y="313"/>
                </a:moveTo>
                <a:cubicBezTo>
                  <a:pt x="260" y="316"/>
                  <a:pt x="254" y="318"/>
                  <a:pt x="249" y="319"/>
                </a:cubicBezTo>
                <a:cubicBezTo>
                  <a:pt x="230" y="322"/>
                  <a:pt x="212" y="313"/>
                  <a:pt x="202" y="297"/>
                </a:cubicBezTo>
                <a:cubicBezTo>
                  <a:pt x="196" y="286"/>
                  <a:pt x="194" y="274"/>
                  <a:pt x="197" y="262"/>
                </a:cubicBezTo>
                <a:cubicBezTo>
                  <a:pt x="199" y="256"/>
                  <a:pt x="202" y="250"/>
                  <a:pt x="206" y="246"/>
                </a:cubicBezTo>
                <a:cubicBezTo>
                  <a:pt x="206" y="244"/>
                  <a:pt x="206" y="244"/>
                  <a:pt x="206" y="244"/>
                </a:cubicBezTo>
                <a:cubicBezTo>
                  <a:pt x="209" y="241"/>
                  <a:pt x="214" y="237"/>
                  <a:pt x="219" y="234"/>
                </a:cubicBezTo>
                <a:cubicBezTo>
                  <a:pt x="223" y="231"/>
                  <a:pt x="229" y="229"/>
                  <a:pt x="234" y="228"/>
                </a:cubicBezTo>
                <a:cubicBezTo>
                  <a:pt x="253" y="226"/>
                  <a:pt x="272" y="235"/>
                  <a:pt x="281" y="251"/>
                </a:cubicBezTo>
                <a:cubicBezTo>
                  <a:pt x="294" y="273"/>
                  <a:pt x="287" y="301"/>
                  <a:pt x="265" y="313"/>
                </a:cubicBezTo>
                <a:close/>
              </a:path>
            </a:pathLst>
          </a:custGeom>
          <a:noFill/>
          <a:ln w="25400">
            <a:solidFill>
              <a:schemeClr val="accent4"/>
            </a:solidFill>
          </a:ln>
          <a:effectLst>
            <a:outerShdw blurRad="139700" dist="88900" dir="2700000" algn="tl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7037388" y="2701925"/>
            <a:ext cx="117475" cy="92075"/>
          </a:xfrm>
          <a:custGeom>
            <a:avLst/>
            <a:gdLst>
              <a:gd name="T0" fmla="*/ 36 w 74"/>
              <a:gd name="T1" fmla="*/ 2 h 58"/>
              <a:gd name="T2" fmla="*/ 38 w 74"/>
              <a:gd name="T3" fmla="*/ 0 h 58"/>
              <a:gd name="T4" fmla="*/ 44 w 74"/>
              <a:gd name="T5" fmla="*/ 2 h 58"/>
              <a:gd name="T6" fmla="*/ 49 w 74"/>
              <a:gd name="T7" fmla="*/ 12 h 58"/>
              <a:gd name="T8" fmla="*/ 51 w 74"/>
              <a:gd name="T9" fmla="*/ 12 h 58"/>
              <a:gd name="T10" fmla="*/ 51 w 74"/>
              <a:gd name="T11" fmla="*/ 8 h 58"/>
              <a:gd name="T12" fmla="*/ 55 w 74"/>
              <a:gd name="T13" fmla="*/ 8 h 58"/>
              <a:gd name="T14" fmla="*/ 57 w 74"/>
              <a:gd name="T15" fmla="*/ 12 h 58"/>
              <a:gd name="T16" fmla="*/ 59 w 74"/>
              <a:gd name="T17" fmla="*/ 14 h 58"/>
              <a:gd name="T18" fmla="*/ 61 w 74"/>
              <a:gd name="T19" fmla="*/ 14 h 58"/>
              <a:gd name="T20" fmla="*/ 63 w 74"/>
              <a:gd name="T21" fmla="*/ 19 h 58"/>
              <a:gd name="T22" fmla="*/ 65 w 74"/>
              <a:gd name="T23" fmla="*/ 19 h 58"/>
              <a:gd name="T24" fmla="*/ 65 w 74"/>
              <a:gd name="T25" fmla="*/ 31 h 58"/>
              <a:gd name="T26" fmla="*/ 65 w 74"/>
              <a:gd name="T27" fmla="*/ 37 h 58"/>
              <a:gd name="T28" fmla="*/ 70 w 74"/>
              <a:gd name="T29" fmla="*/ 41 h 58"/>
              <a:gd name="T30" fmla="*/ 70 w 74"/>
              <a:gd name="T31" fmla="*/ 41 h 58"/>
              <a:gd name="T32" fmla="*/ 72 w 74"/>
              <a:gd name="T33" fmla="*/ 45 h 58"/>
              <a:gd name="T34" fmla="*/ 74 w 74"/>
              <a:gd name="T35" fmla="*/ 48 h 58"/>
              <a:gd name="T36" fmla="*/ 63 w 74"/>
              <a:gd name="T37" fmla="*/ 43 h 58"/>
              <a:gd name="T38" fmla="*/ 59 w 74"/>
              <a:gd name="T39" fmla="*/ 43 h 58"/>
              <a:gd name="T40" fmla="*/ 55 w 74"/>
              <a:gd name="T41" fmla="*/ 45 h 58"/>
              <a:gd name="T42" fmla="*/ 47 w 74"/>
              <a:gd name="T43" fmla="*/ 50 h 58"/>
              <a:gd name="T44" fmla="*/ 47 w 74"/>
              <a:gd name="T45" fmla="*/ 56 h 58"/>
              <a:gd name="T46" fmla="*/ 44 w 74"/>
              <a:gd name="T47" fmla="*/ 56 h 58"/>
              <a:gd name="T48" fmla="*/ 40 w 74"/>
              <a:gd name="T49" fmla="*/ 54 h 58"/>
              <a:gd name="T50" fmla="*/ 34 w 74"/>
              <a:gd name="T51" fmla="*/ 54 h 58"/>
              <a:gd name="T52" fmla="*/ 27 w 74"/>
              <a:gd name="T53" fmla="*/ 56 h 58"/>
              <a:gd name="T54" fmla="*/ 27 w 74"/>
              <a:gd name="T55" fmla="*/ 58 h 58"/>
              <a:gd name="T56" fmla="*/ 25 w 74"/>
              <a:gd name="T57" fmla="*/ 56 h 58"/>
              <a:gd name="T58" fmla="*/ 17 w 74"/>
              <a:gd name="T59" fmla="*/ 56 h 58"/>
              <a:gd name="T60" fmla="*/ 13 w 74"/>
              <a:gd name="T61" fmla="*/ 56 h 58"/>
              <a:gd name="T62" fmla="*/ 9 w 74"/>
              <a:gd name="T63" fmla="*/ 58 h 58"/>
              <a:gd name="T64" fmla="*/ 13 w 74"/>
              <a:gd name="T65" fmla="*/ 56 h 58"/>
              <a:gd name="T66" fmla="*/ 9 w 74"/>
              <a:gd name="T67" fmla="*/ 56 h 58"/>
              <a:gd name="T68" fmla="*/ 8 w 74"/>
              <a:gd name="T69" fmla="*/ 52 h 58"/>
              <a:gd name="T70" fmla="*/ 9 w 74"/>
              <a:gd name="T71" fmla="*/ 50 h 58"/>
              <a:gd name="T72" fmla="*/ 6 w 74"/>
              <a:gd name="T73" fmla="*/ 50 h 58"/>
              <a:gd name="T74" fmla="*/ 4 w 74"/>
              <a:gd name="T75" fmla="*/ 48 h 58"/>
              <a:gd name="T76" fmla="*/ 2 w 74"/>
              <a:gd name="T77" fmla="*/ 46 h 58"/>
              <a:gd name="T78" fmla="*/ 6 w 74"/>
              <a:gd name="T79" fmla="*/ 39 h 58"/>
              <a:gd name="T80" fmla="*/ 4 w 74"/>
              <a:gd name="T81" fmla="*/ 33 h 58"/>
              <a:gd name="T82" fmla="*/ 2 w 74"/>
              <a:gd name="T83" fmla="*/ 31 h 58"/>
              <a:gd name="T84" fmla="*/ 2 w 74"/>
              <a:gd name="T85" fmla="*/ 27 h 58"/>
              <a:gd name="T86" fmla="*/ 2 w 74"/>
              <a:gd name="T87" fmla="*/ 21 h 58"/>
              <a:gd name="T88" fmla="*/ 4 w 74"/>
              <a:gd name="T89" fmla="*/ 23 h 58"/>
              <a:gd name="T90" fmla="*/ 9 w 74"/>
              <a:gd name="T91" fmla="*/ 27 h 58"/>
              <a:gd name="T92" fmla="*/ 13 w 74"/>
              <a:gd name="T93" fmla="*/ 27 h 58"/>
              <a:gd name="T94" fmla="*/ 19 w 74"/>
              <a:gd name="T95" fmla="*/ 17 h 58"/>
              <a:gd name="T96" fmla="*/ 23 w 74"/>
              <a:gd name="T97" fmla="*/ 16 h 58"/>
              <a:gd name="T98" fmla="*/ 27 w 74"/>
              <a:gd name="T99" fmla="*/ 12 h 58"/>
              <a:gd name="T100" fmla="*/ 30 w 74"/>
              <a:gd name="T101" fmla="*/ 12 h 58"/>
              <a:gd name="T102" fmla="*/ 32 w 74"/>
              <a:gd name="T103" fmla="*/ 12 h 58"/>
              <a:gd name="T104" fmla="*/ 32 w 74"/>
              <a:gd name="T105" fmla="*/ 10 h 58"/>
              <a:gd name="T106" fmla="*/ 32 w 74"/>
              <a:gd name="T107" fmla="*/ 4 h 58"/>
              <a:gd name="T108" fmla="*/ 32 w 74"/>
              <a:gd name="T109" fmla="*/ 2 h 58"/>
              <a:gd name="T110" fmla="*/ 34 w 74"/>
              <a:gd name="T111" fmla="*/ 2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4" h="58">
                <a:moveTo>
                  <a:pt x="34" y="2"/>
                </a:moveTo>
                <a:lnTo>
                  <a:pt x="36" y="2"/>
                </a:lnTo>
                <a:lnTo>
                  <a:pt x="36" y="2"/>
                </a:lnTo>
                <a:lnTo>
                  <a:pt x="38" y="0"/>
                </a:lnTo>
                <a:lnTo>
                  <a:pt x="40" y="2"/>
                </a:lnTo>
                <a:lnTo>
                  <a:pt x="44" y="2"/>
                </a:lnTo>
                <a:lnTo>
                  <a:pt x="44" y="8"/>
                </a:lnTo>
                <a:lnTo>
                  <a:pt x="49" y="12"/>
                </a:lnTo>
                <a:lnTo>
                  <a:pt x="51" y="12"/>
                </a:lnTo>
                <a:lnTo>
                  <a:pt x="51" y="12"/>
                </a:lnTo>
                <a:lnTo>
                  <a:pt x="51" y="10"/>
                </a:lnTo>
                <a:lnTo>
                  <a:pt x="51" y="8"/>
                </a:lnTo>
                <a:lnTo>
                  <a:pt x="53" y="8"/>
                </a:lnTo>
                <a:lnTo>
                  <a:pt x="55" y="8"/>
                </a:lnTo>
                <a:lnTo>
                  <a:pt x="57" y="8"/>
                </a:lnTo>
                <a:lnTo>
                  <a:pt x="57" y="12"/>
                </a:lnTo>
                <a:lnTo>
                  <a:pt x="57" y="14"/>
                </a:lnTo>
                <a:lnTo>
                  <a:pt x="59" y="14"/>
                </a:lnTo>
                <a:lnTo>
                  <a:pt x="61" y="16"/>
                </a:lnTo>
                <a:lnTo>
                  <a:pt x="61" y="14"/>
                </a:lnTo>
                <a:lnTo>
                  <a:pt x="63" y="14"/>
                </a:lnTo>
                <a:lnTo>
                  <a:pt x="63" y="19"/>
                </a:lnTo>
                <a:lnTo>
                  <a:pt x="65" y="19"/>
                </a:lnTo>
                <a:lnTo>
                  <a:pt x="65" y="19"/>
                </a:lnTo>
                <a:lnTo>
                  <a:pt x="65" y="27"/>
                </a:lnTo>
                <a:lnTo>
                  <a:pt x="65" y="31"/>
                </a:lnTo>
                <a:lnTo>
                  <a:pt x="65" y="37"/>
                </a:lnTo>
                <a:lnTo>
                  <a:pt x="65" y="37"/>
                </a:lnTo>
                <a:lnTo>
                  <a:pt x="68" y="41"/>
                </a:lnTo>
                <a:lnTo>
                  <a:pt x="70" y="41"/>
                </a:lnTo>
                <a:lnTo>
                  <a:pt x="70" y="41"/>
                </a:lnTo>
                <a:lnTo>
                  <a:pt x="70" y="41"/>
                </a:lnTo>
                <a:lnTo>
                  <a:pt x="72" y="41"/>
                </a:lnTo>
                <a:lnTo>
                  <a:pt x="72" y="45"/>
                </a:lnTo>
                <a:lnTo>
                  <a:pt x="74" y="45"/>
                </a:lnTo>
                <a:lnTo>
                  <a:pt x="74" y="48"/>
                </a:lnTo>
                <a:lnTo>
                  <a:pt x="66" y="46"/>
                </a:lnTo>
                <a:lnTo>
                  <a:pt x="63" y="43"/>
                </a:lnTo>
                <a:lnTo>
                  <a:pt x="61" y="43"/>
                </a:lnTo>
                <a:lnTo>
                  <a:pt x="59" y="43"/>
                </a:lnTo>
                <a:lnTo>
                  <a:pt x="57" y="45"/>
                </a:lnTo>
                <a:lnTo>
                  <a:pt x="55" y="45"/>
                </a:lnTo>
                <a:lnTo>
                  <a:pt x="51" y="48"/>
                </a:lnTo>
                <a:lnTo>
                  <a:pt x="47" y="50"/>
                </a:lnTo>
                <a:lnTo>
                  <a:pt x="47" y="54"/>
                </a:lnTo>
                <a:lnTo>
                  <a:pt x="47" y="56"/>
                </a:lnTo>
                <a:lnTo>
                  <a:pt x="46" y="56"/>
                </a:lnTo>
                <a:lnTo>
                  <a:pt x="44" y="56"/>
                </a:lnTo>
                <a:lnTo>
                  <a:pt x="44" y="56"/>
                </a:lnTo>
                <a:lnTo>
                  <a:pt x="40" y="54"/>
                </a:lnTo>
                <a:lnTo>
                  <a:pt x="36" y="54"/>
                </a:lnTo>
                <a:lnTo>
                  <a:pt x="34" y="54"/>
                </a:lnTo>
                <a:lnTo>
                  <a:pt x="28" y="52"/>
                </a:lnTo>
                <a:lnTo>
                  <a:pt x="27" y="56"/>
                </a:lnTo>
                <a:lnTo>
                  <a:pt x="27" y="56"/>
                </a:lnTo>
                <a:lnTo>
                  <a:pt x="27" y="58"/>
                </a:lnTo>
                <a:lnTo>
                  <a:pt x="25" y="56"/>
                </a:lnTo>
                <a:lnTo>
                  <a:pt x="25" y="56"/>
                </a:lnTo>
                <a:lnTo>
                  <a:pt x="19" y="54"/>
                </a:lnTo>
                <a:lnTo>
                  <a:pt x="17" y="56"/>
                </a:lnTo>
                <a:lnTo>
                  <a:pt x="15" y="56"/>
                </a:lnTo>
                <a:lnTo>
                  <a:pt x="13" y="56"/>
                </a:lnTo>
                <a:lnTo>
                  <a:pt x="9" y="58"/>
                </a:lnTo>
                <a:lnTo>
                  <a:pt x="9" y="58"/>
                </a:lnTo>
                <a:lnTo>
                  <a:pt x="13" y="56"/>
                </a:lnTo>
                <a:lnTo>
                  <a:pt x="13" y="56"/>
                </a:lnTo>
                <a:lnTo>
                  <a:pt x="13" y="54"/>
                </a:lnTo>
                <a:lnTo>
                  <a:pt x="9" y="56"/>
                </a:lnTo>
                <a:lnTo>
                  <a:pt x="8" y="52"/>
                </a:lnTo>
                <a:lnTo>
                  <a:pt x="8" y="52"/>
                </a:lnTo>
                <a:lnTo>
                  <a:pt x="9" y="52"/>
                </a:lnTo>
                <a:lnTo>
                  <a:pt x="9" y="50"/>
                </a:lnTo>
                <a:lnTo>
                  <a:pt x="6" y="50"/>
                </a:lnTo>
                <a:lnTo>
                  <a:pt x="6" y="50"/>
                </a:lnTo>
                <a:lnTo>
                  <a:pt x="4" y="48"/>
                </a:lnTo>
                <a:lnTo>
                  <a:pt x="4" y="48"/>
                </a:lnTo>
                <a:lnTo>
                  <a:pt x="2" y="46"/>
                </a:lnTo>
                <a:lnTo>
                  <a:pt x="2" y="46"/>
                </a:lnTo>
                <a:lnTo>
                  <a:pt x="4" y="43"/>
                </a:lnTo>
                <a:lnTo>
                  <a:pt x="6" y="39"/>
                </a:lnTo>
                <a:lnTo>
                  <a:pt x="6" y="35"/>
                </a:lnTo>
                <a:lnTo>
                  <a:pt x="4" y="33"/>
                </a:lnTo>
                <a:lnTo>
                  <a:pt x="0" y="33"/>
                </a:lnTo>
                <a:lnTo>
                  <a:pt x="2" y="31"/>
                </a:lnTo>
                <a:lnTo>
                  <a:pt x="2" y="29"/>
                </a:lnTo>
                <a:lnTo>
                  <a:pt x="2" y="27"/>
                </a:lnTo>
                <a:lnTo>
                  <a:pt x="2" y="25"/>
                </a:lnTo>
                <a:lnTo>
                  <a:pt x="2" y="21"/>
                </a:lnTo>
                <a:lnTo>
                  <a:pt x="4" y="21"/>
                </a:lnTo>
                <a:lnTo>
                  <a:pt x="4" y="23"/>
                </a:lnTo>
                <a:lnTo>
                  <a:pt x="9" y="23"/>
                </a:lnTo>
                <a:lnTo>
                  <a:pt x="9" y="27"/>
                </a:lnTo>
                <a:lnTo>
                  <a:pt x="9" y="27"/>
                </a:lnTo>
                <a:lnTo>
                  <a:pt x="13" y="27"/>
                </a:lnTo>
                <a:lnTo>
                  <a:pt x="19" y="19"/>
                </a:lnTo>
                <a:lnTo>
                  <a:pt x="19" y="17"/>
                </a:lnTo>
                <a:lnTo>
                  <a:pt x="21" y="17"/>
                </a:lnTo>
                <a:lnTo>
                  <a:pt x="23" y="16"/>
                </a:lnTo>
                <a:lnTo>
                  <a:pt x="23" y="14"/>
                </a:lnTo>
                <a:lnTo>
                  <a:pt x="27" y="12"/>
                </a:lnTo>
                <a:lnTo>
                  <a:pt x="28" y="12"/>
                </a:lnTo>
                <a:lnTo>
                  <a:pt x="30" y="12"/>
                </a:lnTo>
                <a:lnTo>
                  <a:pt x="30" y="14"/>
                </a:lnTo>
                <a:lnTo>
                  <a:pt x="32" y="12"/>
                </a:lnTo>
                <a:lnTo>
                  <a:pt x="32" y="10"/>
                </a:lnTo>
                <a:lnTo>
                  <a:pt x="32" y="10"/>
                </a:lnTo>
                <a:lnTo>
                  <a:pt x="32" y="8"/>
                </a:lnTo>
                <a:lnTo>
                  <a:pt x="32" y="4"/>
                </a:lnTo>
                <a:lnTo>
                  <a:pt x="32" y="2"/>
                </a:lnTo>
                <a:lnTo>
                  <a:pt x="32" y="2"/>
                </a:lnTo>
                <a:lnTo>
                  <a:pt x="34" y="2"/>
                </a:lnTo>
                <a:lnTo>
                  <a:pt x="34" y="2"/>
                </a:lnTo>
              </a:path>
            </a:pathLst>
          </a:custGeom>
          <a:noFill/>
          <a:ln w="1588" cap="rnd">
            <a:noFill/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B3891FB2-E9B9-C43D-5276-C57FAD62CDC9}"/>
              </a:ext>
            </a:extLst>
          </p:cNvPr>
          <p:cNvSpPr txBox="1"/>
          <p:nvPr/>
        </p:nvSpPr>
        <p:spPr>
          <a:xfrm>
            <a:off x="1221466" y="1677042"/>
            <a:ext cx="4303967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hu-HU" sz="1600">
                <a:latin typeface="Trebuchet MS" pitchFamily="34" charset="0"/>
                <a:ea typeface="Tahoma" pitchFamily="34" charset="0"/>
                <a:cs typeface="Raleway"/>
              </a:rPr>
              <a:t>SMART CIRCUIT</a:t>
            </a:r>
            <a:br>
              <a:rPr lang="hu-HU" sz="1600">
                <a:latin typeface="Trebuchet MS" pitchFamily="34" charset="0"/>
                <a:ea typeface="Tahoma" pitchFamily="34" charset="0"/>
                <a:cs typeface="Raleway"/>
              </a:rPr>
            </a:br>
            <a:r>
              <a:rPr lang="hu-HU" sz="1600">
                <a:latin typeface="Trebuchet MS" pitchFamily="34" charset="0"/>
                <a:ea typeface="Tahoma" pitchFamily="34" charset="0"/>
                <a:cs typeface="Raleway"/>
              </a:rPr>
              <a:t>Lead Partner: </a:t>
            </a:r>
            <a:r>
              <a:rPr lang="pl-PL" sz="1800" b="0" i="0" u="none" strike="noStrike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Krakow Technology Park </a:t>
            </a:r>
            <a:r>
              <a:rPr lang="pl-PL" sz="1800" b="0" i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​</a:t>
            </a:r>
            <a:endParaRPr lang="en-GB" sz="1600">
              <a:latin typeface="Trebuchet MS" pitchFamily="34" charset="0"/>
              <a:ea typeface="Tahoma" pitchFamily="34" charset="0"/>
              <a:cs typeface="Raleway"/>
            </a:endParaRPr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C00043F-D258-C9E5-707C-AE71B38E86DE}"/>
              </a:ext>
            </a:extLst>
          </p:cNvPr>
          <p:cNvSpPr>
            <a:spLocks noEditPoints="1"/>
          </p:cNvSpPr>
          <p:nvPr/>
        </p:nvSpPr>
        <p:spPr bwMode="auto">
          <a:xfrm>
            <a:off x="639128" y="2427551"/>
            <a:ext cx="192091" cy="194696"/>
          </a:xfrm>
          <a:custGeom>
            <a:avLst/>
            <a:gdLst>
              <a:gd name="T0" fmla="*/ 0 w 67"/>
              <a:gd name="T1" fmla="*/ 34 h 67"/>
              <a:gd name="T2" fmla="*/ 67 w 67"/>
              <a:gd name="T3" fmla="*/ 34 h 67"/>
              <a:gd name="T4" fmla="*/ 34 w 67"/>
              <a:gd name="T5" fmla="*/ 63 h 67"/>
              <a:gd name="T6" fmla="*/ 34 w 67"/>
              <a:gd name="T7" fmla="*/ 49 h 67"/>
              <a:gd name="T8" fmla="*/ 35 w 67"/>
              <a:gd name="T9" fmla="*/ 63 h 67"/>
              <a:gd name="T10" fmla="*/ 26 w 67"/>
              <a:gd name="T11" fmla="*/ 62 h 67"/>
              <a:gd name="T12" fmla="*/ 19 w 67"/>
              <a:gd name="T13" fmla="*/ 53 h 67"/>
              <a:gd name="T14" fmla="*/ 4 w 67"/>
              <a:gd name="T15" fmla="*/ 32 h 67"/>
              <a:gd name="T16" fmla="*/ 17 w 67"/>
              <a:gd name="T17" fmla="*/ 19 h 67"/>
              <a:gd name="T18" fmla="*/ 4 w 67"/>
              <a:gd name="T19" fmla="*/ 32 h 67"/>
              <a:gd name="T20" fmla="*/ 46 w 67"/>
              <a:gd name="T21" fmla="*/ 17 h 67"/>
              <a:gd name="T22" fmla="*/ 22 w 67"/>
              <a:gd name="T23" fmla="*/ 17 h 67"/>
              <a:gd name="T24" fmla="*/ 35 w 67"/>
              <a:gd name="T25" fmla="*/ 4 h 67"/>
              <a:gd name="T26" fmla="*/ 54 w 67"/>
              <a:gd name="T27" fmla="*/ 12 h 67"/>
              <a:gd name="T28" fmla="*/ 43 w 67"/>
              <a:gd name="T29" fmla="*/ 5 h 67"/>
              <a:gd name="T30" fmla="*/ 13 w 67"/>
              <a:gd name="T31" fmla="*/ 12 h 67"/>
              <a:gd name="T32" fmla="*/ 18 w 67"/>
              <a:gd name="T33" fmla="*/ 15 h 67"/>
              <a:gd name="T34" fmla="*/ 34 w 67"/>
              <a:gd name="T35" fmla="*/ 23 h 67"/>
              <a:gd name="T36" fmla="*/ 50 w 67"/>
              <a:gd name="T37" fmla="*/ 32 h 67"/>
              <a:gd name="T38" fmla="*/ 20 w 67"/>
              <a:gd name="T39" fmla="*/ 20 h 67"/>
              <a:gd name="T40" fmla="*/ 48 w 67"/>
              <a:gd name="T41" fmla="*/ 47 h 67"/>
              <a:gd name="T42" fmla="*/ 21 w 67"/>
              <a:gd name="T43" fmla="*/ 47 h 67"/>
              <a:gd name="T44" fmla="*/ 50 w 67"/>
              <a:gd name="T45" fmla="*/ 36 h 67"/>
              <a:gd name="T46" fmla="*/ 54 w 67"/>
              <a:gd name="T47" fmla="*/ 55 h 67"/>
              <a:gd name="T48" fmla="*/ 50 w 67"/>
              <a:gd name="T49" fmla="*/ 53 h 67"/>
              <a:gd name="T50" fmla="*/ 54 w 67"/>
              <a:gd name="T51" fmla="*/ 36 h 67"/>
              <a:gd name="T52" fmla="*/ 57 w 67"/>
              <a:gd name="T53" fmla="*/ 52 h 67"/>
              <a:gd name="T54" fmla="*/ 54 w 67"/>
              <a:gd name="T55" fmla="*/ 32 h 67"/>
              <a:gd name="T56" fmla="*/ 57 w 67"/>
              <a:gd name="T57" fmla="*/ 15 h 67"/>
              <a:gd name="T58" fmla="*/ 54 w 67"/>
              <a:gd name="T59" fmla="*/ 32 h 67"/>
              <a:gd name="T60" fmla="*/ 14 w 67"/>
              <a:gd name="T61" fmla="*/ 36 h 67"/>
              <a:gd name="T62" fmla="*/ 11 w 67"/>
              <a:gd name="T63" fmla="*/ 53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67">
                <a:moveTo>
                  <a:pt x="34" y="0"/>
                </a:moveTo>
                <a:cubicBezTo>
                  <a:pt x="15" y="0"/>
                  <a:pt x="0" y="15"/>
                  <a:pt x="0" y="34"/>
                </a:cubicBezTo>
                <a:cubicBezTo>
                  <a:pt x="0" y="52"/>
                  <a:pt x="15" y="67"/>
                  <a:pt x="34" y="67"/>
                </a:cubicBezTo>
                <a:cubicBezTo>
                  <a:pt x="52" y="67"/>
                  <a:pt x="67" y="52"/>
                  <a:pt x="67" y="34"/>
                </a:cubicBezTo>
                <a:cubicBezTo>
                  <a:pt x="67" y="15"/>
                  <a:pt x="52" y="0"/>
                  <a:pt x="34" y="0"/>
                </a:cubicBezTo>
                <a:close/>
                <a:moveTo>
                  <a:pt x="34" y="63"/>
                </a:moveTo>
                <a:cubicBezTo>
                  <a:pt x="29" y="60"/>
                  <a:pt x="25" y="56"/>
                  <a:pt x="22" y="51"/>
                </a:cubicBezTo>
                <a:cubicBezTo>
                  <a:pt x="26" y="50"/>
                  <a:pt x="30" y="49"/>
                  <a:pt x="34" y="49"/>
                </a:cubicBezTo>
                <a:cubicBezTo>
                  <a:pt x="38" y="49"/>
                  <a:pt x="42" y="50"/>
                  <a:pt x="46" y="51"/>
                </a:cubicBezTo>
                <a:cubicBezTo>
                  <a:pt x="43" y="56"/>
                  <a:pt x="40" y="60"/>
                  <a:pt x="35" y="63"/>
                </a:cubicBezTo>
                <a:cubicBezTo>
                  <a:pt x="35" y="63"/>
                  <a:pt x="34" y="63"/>
                  <a:pt x="34" y="63"/>
                </a:cubicBezTo>
                <a:close/>
                <a:moveTo>
                  <a:pt x="26" y="62"/>
                </a:moveTo>
                <a:cubicBezTo>
                  <a:pt x="21" y="61"/>
                  <a:pt x="17" y="59"/>
                  <a:pt x="13" y="55"/>
                </a:cubicBezTo>
                <a:cubicBezTo>
                  <a:pt x="15" y="54"/>
                  <a:pt x="17" y="53"/>
                  <a:pt x="19" y="53"/>
                </a:cubicBezTo>
                <a:cubicBezTo>
                  <a:pt x="21" y="56"/>
                  <a:pt x="23" y="60"/>
                  <a:pt x="26" y="62"/>
                </a:cubicBezTo>
                <a:close/>
                <a:moveTo>
                  <a:pt x="4" y="32"/>
                </a:moveTo>
                <a:cubicBezTo>
                  <a:pt x="4" y="25"/>
                  <a:pt x="7" y="19"/>
                  <a:pt x="10" y="15"/>
                </a:cubicBezTo>
                <a:cubicBezTo>
                  <a:pt x="12" y="16"/>
                  <a:pt x="14" y="18"/>
                  <a:pt x="17" y="19"/>
                </a:cubicBezTo>
                <a:cubicBezTo>
                  <a:pt x="15" y="23"/>
                  <a:pt x="14" y="27"/>
                  <a:pt x="14" y="32"/>
                </a:cubicBezTo>
                <a:lnTo>
                  <a:pt x="4" y="32"/>
                </a:lnTo>
                <a:close/>
                <a:moveTo>
                  <a:pt x="35" y="4"/>
                </a:moveTo>
                <a:cubicBezTo>
                  <a:pt x="40" y="7"/>
                  <a:pt x="44" y="12"/>
                  <a:pt x="46" y="17"/>
                </a:cubicBezTo>
                <a:cubicBezTo>
                  <a:pt x="42" y="18"/>
                  <a:pt x="38" y="19"/>
                  <a:pt x="34" y="19"/>
                </a:cubicBezTo>
                <a:cubicBezTo>
                  <a:pt x="30" y="19"/>
                  <a:pt x="26" y="18"/>
                  <a:pt x="22" y="17"/>
                </a:cubicBezTo>
                <a:cubicBezTo>
                  <a:pt x="25" y="11"/>
                  <a:pt x="29" y="7"/>
                  <a:pt x="34" y="4"/>
                </a:cubicBezTo>
                <a:cubicBezTo>
                  <a:pt x="34" y="4"/>
                  <a:pt x="35" y="4"/>
                  <a:pt x="35" y="4"/>
                </a:cubicBezTo>
                <a:close/>
                <a:moveTo>
                  <a:pt x="43" y="5"/>
                </a:moveTo>
                <a:cubicBezTo>
                  <a:pt x="47" y="7"/>
                  <a:pt x="51" y="9"/>
                  <a:pt x="54" y="12"/>
                </a:cubicBezTo>
                <a:cubicBezTo>
                  <a:pt x="53" y="13"/>
                  <a:pt x="52" y="14"/>
                  <a:pt x="50" y="15"/>
                </a:cubicBezTo>
                <a:cubicBezTo>
                  <a:pt x="48" y="11"/>
                  <a:pt x="46" y="8"/>
                  <a:pt x="43" y="5"/>
                </a:cubicBezTo>
                <a:close/>
                <a:moveTo>
                  <a:pt x="18" y="15"/>
                </a:moveTo>
                <a:cubicBezTo>
                  <a:pt x="16" y="14"/>
                  <a:pt x="15" y="13"/>
                  <a:pt x="13" y="12"/>
                </a:cubicBezTo>
                <a:cubicBezTo>
                  <a:pt x="17" y="8"/>
                  <a:pt x="21" y="6"/>
                  <a:pt x="26" y="5"/>
                </a:cubicBezTo>
                <a:cubicBezTo>
                  <a:pt x="23" y="8"/>
                  <a:pt x="20" y="11"/>
                  <a:pt x="18" y="15"/>
                </a:cubicBezTo>
                <a:close/>
                <a:moveTo>
                  <a:pt x="20" y="20"/>
                </a:moveTo>
                <a:cubicBezTo>
                  <a:pt x="25" y="22"/>
                  <a:pt x="29" y="23"/>
                  <a:pt x="34" y="23"/>
                </a:cubicBezTo>
                <a:cubicBezTo>
                  <a:pt x="39" y="23"/>
                  <a:pt x="44" y="22"/>
                  <a:pt x="48" y="20"/>
                </a:cubicBezTo>
                <a:cubicBezTo>
                  <a:pt x="49" y="24"/>
                  <a:pt x="50" y="28"/>
                  <a:pt x="50" y="32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28"/>
                  <a:pt x="19" y="24"/>
                  <a:pt x="20" y="20"/>
                </a:cubicBezTo>
                <a:close/>
                <a:moveTo>
                  <a:pt x="50" y="36"/>
                </a:moveTo>
                <a:cubicBezTo>
                  <a:pt x="50" y="40"/>
                  <a:pt x="49" y="44"/>
                  <a:pt x="48" y="47"/>
                </a:cubicBezTo>
                <a:cubicBezTo>
                  <a:pt x="43" y="46"/>
                  <a:pt x="39" y="45"/>
                  <a:pt x="34" y="45"/>
                </a:cubicBezTo>
                <a:cubicBezTo>
                  <a:pt x="29" y="45"/>
                  <a:pt x="25" y="46"/>
                  <a:pt x="21" y="47"/>
                </a:cubicBezTo>
                <a:cubicBezTo>
                  <a:pt x="19" y="44"/>
                  <a:pt x="18" y="40"/>
                  <a:pt x="18" y="36"/>
                </a:cubicBezTo>
                <a:lnTo>
                  <a:pt x="50" y="36"/>
                </a:lnTo>
                <a:close/>
                <a:moveTo>
                  <a:pt x="50" y="53"/>
                </a:moveTo>
                <a:cubicBezTo>
                  <a:pt x="51" y="53"/>
                  <a:pt x="53" y="54"/>
                  <a:pt x="54" y="55"/>
                </a:cubicBezTo>
                <a:cubicBezTo>
                  <a:pt x="51" y="58"/>
                  <a:pt x="47" y="60"/>
                  <a:pt x="43" y="62"/>
                </a:cubicBezTo>
                <a:cubicBezTo>
                  <a:pt x="46" y="59"/>
                  <a:pt x="48" y="56"/>
                  <a:pt x="50" y="53"/>
                </a:cubicBezTo>
                <a:close/>
                <a:moveTo>
                  <a:pt x="51" y="49"/>
                </a:moveTo>
                <a:cubicBezTo>
                  <a:pt x="53" y="45"/>
                  <a:pt x="54" y="40"/>
                  <a:pt x="54" y="36"/>
                </a:cubicBezTo>
                <a:cubicBezTo>
                  <a:pt x="63" y="36"/>
                  <a:pt x="63" y="36"/>
                  <a:pt x="63" y="36"/>
                </a:cubicBezTo>
                <a:cubicBezTo>
                  <a:pt x="63" y="42"/>
                  <a:pt x="61" y="48"/>
                  <a:pt x="57" y="52"/>
                </a:cubicBezTo>
                <a:cubicBezTo>
                  <a:pt x="55" y="51"/>
                  <a:pt x="53" y="50"/>
                  <a:pt x="51" y="49"/>
                </a:cubicBezTo>
                <a:close/>
                <a:moveTo>
                  <a:pt x="54" y="32"/>
                </a:moveTo>
                <a:cubicBezTo>
                  <a:pt x="54" y="27"/>
                  <a:pt x="53" y="23"/>
                  <a:pt x="52" y="19"/>
                </a:cubicBezTo>
                <a:cubicBezTo>
                  <a:pt x="54" y="18"/>
                  <a:pt x="55" y="17"/>
                  <a:pt x="57" y="15"/>
                </a:cubicBezTo>
                <a:cubicBezTo>
                  <a:pt x="61" y="20"/>
                  <a:pt x="63" y="25"/>
                  <a:pt x="63" y="32"/>
                </a:cubicBezTo>
                <a:lnTo>
                  <a:pt x="54" y="32"/>
                </a:lnTo>
                <a:close/>
                <a:moveTo>
                  <a:pt x="4" y="36"/>
                </a:moveTo>
                <a:cubicBezTo>
                  <a:pt x="14" y="36"/>
                  <a:pt x="14" y="36"/>
                  <a:pt x="14" y="36"/>
                </a:cubicBezTo>
                <a:cubicBezTo>
                  <a:pt x="14" y="40"/>
                  <a:pt x="15" y="45"/>
                  <a:pt x="17" y="49"/>
                </a:cubicBezTo>
                <a:cubicBezTo>
                  <a:pt x="15" y="50"/>
                  <a:pt x="13" y="51"/>
                  <a:pt x="11" y="53"/>
                </a:cubicBezTo>
                <a:cubicBezTo>
                  <a:pt x="7" y="48"/>
                  <a:pt x="4" y="42"/>
                  <a:pt x="4" y="3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76794" tIns="38397" rIns="76794" bIns="38397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2"/>
              </a:solidFill>
              <a:latin typeface="Trebuchet MS" pitchFamily="34" charset="0"/>
            </a:endParaRP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35219802-538C-ACC7-A5C7-312986B22007}"/>
              </a:ext>
            </a:extLst>
          </p:cNvPr>
          <p:cNvSpPr txBox="1"/>
          <p:nvPr/>
        </p:nvSpPr>
        <p:spPr>
          <a:xfrm>
            <a:off x="1221466" y="2413894"/>
            <a:ext cx="56532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1600">
                <a:latin typeface="Trebuchet MS" pitchFamily="34" charset="0"/>
                <a:ea typeface="Tahoma" pitchFamily="34" charset="0"/>
                <a:cs typeface="Raleway"/>
              </a:rPr>
              <a:t>https://www.interreg-central.eu/projects/smart-circuit/</a:t>
            </a:r>
            <a:endParaRPr lang="en-GB" sz="1600">
              <a:latin typeface="Trebuchet MS" pitchFamily="34" charset="0"/>
              <a:cs typeface="Raleway"/>
            </a:endParaRPr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A8154E80-4C58-3166-6B05-35D59571D6C0}"/>
              </a:ext>
            </a:extLst>
          </p:cNvPr>
          <p:cNvSpPr>
            <a:spLocks noEditPoints="1"/>
          </p:cNvSpPr>
          <p:nvPr/>
        </p:nvSpPr>
        <p:spPr bwMode="auto">
          <a:xfrm>
            <a:off x="603173" y="1781618"/>
            <a:ext cx="267354" cy="270985"/>
          </a:xfrm>
          <a:custGeom>
            <a:avLst/>
            <a:gdLst>
              <a:gd name="T0" fmla="*/ 1331 w 1500"/>
              <a:gd name="T1" fmla="*/ 338 h 1500"/>
              <a:gd name="T2" fmla="*/ 1312 w 1500"/>
              <a:gd name="T3" fmla="*/ 94 h 1500"/>
              <a:gd name="T4" fmla="*/ 281 w 1500"/>
              <a:gd name="T5" fmla="*/ 0 h 1500"/>
              <a:gd name="T6" fmla="*/ 187 w 1500"/>
              <a:gd name="T7" fmla="*/ 318 h 1500"/>
              <a:gd name="T8" fmla="*/ 28 w 1500"/>
              <a:gd name="T9" fmla="*/ 525 h 1500"/>
              <a:gd name="T10" fmla="*/ 0 w 1500"/>
              <a:gd name="T11" fmla="*/ 656 h 1500"/>
              <a:gd name="T12" fmla="*/ 141 w 1500"/>
              <a:gd name="T13" fmla="*/ 797 h 1500"/>
              <a:gd name="T14" fmla="*/ 234 w 1500"/>
              <a:gd name="T15" fmla="*/ 1500 h 1500"/>
              <a:gd name="T16" fmla="*/ 1359 w 1500"/>
              <a:gd name="T17" fmla="*/ 1406 h 1500"/>
              <a:gd name="T18" fmla="*/ 1359 w 1500"/>
              <a:gd name="T19" fmla="*/ 797 h 1500"/>
              <a:gd name="T20" fmla="*/ 1500 w 1500"/>
              <a:gd name="T21" fmla="*/ 609 h 1500"/>
              <a:gd name="T22" fmla="*/ 1219 w 1500"/>
              <a:gd name="T23" fmla="*/ 94 h 1500"/>
              <a:gd name="T24" fmla="*/ 281 w 1500"/>
              <a:gd name="T25" fmla="*/ 281 h 1500"/>
              <a:gd name="T26" fmla="*/ 281 w 1500"/>
              <a:gd name="T27" fmla="*/ 94 h 1500"/>
              <a:gd name="T28" fmla="*/ 478 w 1500"/>
              <a:gd name="T29" fmla="*/ 703 h 1500"/>
              <a:gd name="T30" fmla="*/ 469 w 1500"/>
              <a:gd name="T31" fmla="*/ 375 h 1500"/>
              <a:gd name="T32" fmla="*/ 478 w 1500"/>
              <a:gd name="T33" fmla="*/ 703 h 1500"/>
              <a:gd name="T34" fmla="*/ 727 w 1500"/>
              <a:gd name="T35" fmla="*/ 375 h 1500"/>
              <a:gd name="T36" fmla="*/ 527 w 1500"/>
              <a:gd name="T37" fmla="*/ 703 h 1500"/>
              <a:gd name="T38" fmla="*/ 773 w 1500"/>
              <a:gd name="T39" fmla="*/ 375 h 1500"/>
              <a:gd name="T40" fmla="*/ 973 w 1500"/>
              <a:gd name="T41" fmla="*/ 703 h 1500"/>
              <a:gd name="T42" fmla="*/ 773 w 1500"/>
              <a:gd name="T43" fmla="*/ 375 h 1500"/>
              <a:gd name="T44" fmla="*/ 1031 w 1500"/>
              <a:gd name="T45" fmla="*/ 375 h 1500"/>
              <a:gd name="T46" fmla="*/ 1022 w 1500"/>
              <a:gd name="T47" fmla="*/ 703 h 1500"/>
              <a:gd name="T48" fmla="*/ 94 w 1500"/>
              <a:gd name="T49" fmla="*/ 656 h 1500"/>
              <a:gd name="T50" fmla="*/ 103 w 1500"/>
              <a:gd name="T51" fmla="*/ 581 h 1500"/>
              <a:gd name="T52" fmla="*/ 281 w 1500"/>
              <a:gd name="T53" fmla="*/ 375 h 1500"/>
              <a:gd name="T54" fmla="*/ 227 w 1500"/>
              <a:gd name="T55" fmla="*/ 703 h 1500"/>
              <a:gd name="T56" fmla="*/ 94 w 1500"/>
              <a:gd name="T57" fmla="*/ 656 h 1500"/>
              <a:gd name="T58" fmla="*/ 586 w 1500"/>
              <a:gd name="T59" fmla="*/ 1406 h 1500"/>
              <a:gd name="T60" fmla="*/ 937 w 1500"/>
              <a:gd name="T61" fmla="*/ 938 h 1500"/>
              <a:gd name="T62" fmla="*/ 1266 w 1500"/>
              <a:gd name="T63" fmla="*/ 1406 h 1500"/>
              <a:gd name="T64" fmla="*/ 984 w 1500"/>
              <a:gd name="T65" fmla="*/ 938 h 1500"/>
              <a:gd name="T66" fmla="*/ 586 w 1500"/>
              <a:gd name="T67" fmla="*/ 891 h 1500"/>
              <a:gd name="T68" fmla="*/ 539 w 1500"/>
              <a:gd name="T69" fmla="*/ 1406 h 1500"/>
              <a:gd name="T70" fmla="*/ 234 w 1500"/>
              <a:gd name="T71" fmla="*/ 797 h 1500"/>
              <a:gd name="T72" fmla="*/ 1266 w 1500"/>
              <a:gd name="T73" fmla="*/ 1406 h 1500"/>
              <a:gd name="T74" fmla="*/ 1359 w 1500"/>
              <a:gd name="T75" fmla="*/ 703 h 1500"/>
              <a:gd name="T76" fmla="*/ 1085 w 1500"/>
              <a:gd name="T77" fmla="*/ 375 h 1500"/>
              <a:gd name="T78" fmla="*/ 1219 w 1500"/>
              <a:gd name="T79" fmla="*/ 375 h 1500"/>
              <a:gd name="T80" fmla="*/ 1397 w 1500"/>
              <a:gd name="T81" fmla="*/ 581 h 1500"/>
              <a:gd name="T82" fmla="*/ 1406 w 1500"/>
              <a:gd name="T83" fmla="*/ 656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00" h="1500">
                <a:moveTo>
                  <a:pt x="1472" y="525"/>
                </a:moveTo>
                <a:cubicBezTo>
                  <a:pt x="1331" y="338"/>
                  <a:pt x="1331" y="338"/>
                  <a:pt x="1331" y="338"/>
                </a:cubicBezTo>
                <a:cubicBezTo>
                  <a:pt x="1326" y="330"/>
                  <a:pt x="1319" y="324"/>
                  <a:pt x="1312" y="318"/>
                </a:cubicBezTo>
                <a:cubicBezTo>
                  <a:pt x="1312" y="94"/>
                  <a:pt x="1312" y="94"/>
                  <a:pt x="1312" y="94"/>
                </a:cubicBezTo>
                <a:cubicBezTo>
                  <a:pt x="1312" y="42"/>
                  <a:pt x="1271" y="0"/>
                  <a:pt x="1219" y="0"/>
                </a:cubicBezTo>
                <a:cubicBezTo>
                  <a:pt x="281" y="0"/>
                  <a:pt x="281" y="0"/>
                  <a:pt x="281" y="0"/>
                </a:cubicBezTo>
                <a:cubicBezTo>
                  <a:pt x="229" y="0"/>
                  <a:pt x="187" y="42"/>
                  <a:pt x="187" y="94"/>
                </a:cubicBezTo>
                <a:cubicBezTo>
                  <a:pt x="187" y="318"/>
                  <a:pt x="187" y="318"/>
                  <a:pt x="187" y="318"/>
                </a:cubicBezTo>
                <a:cubicBezTo>
                  <a:pt x="181" y="324"/>
                  <a:pt x="174" y="330"/>
                  <a:pt x="169" y="338"/>
                </a:cubicBezTo>
                <a:cubicBezTo>
                  <a:pt x="28" y="525"/>
                  <a:pt x="28" y="525"/>
                  <a:pt x="28" y="525"/>
                </a:cubicBezTo>
                <a:cubicBezTo>
                  <a:pt x="10" y="549"/>
                  <a:pt x="0" y="579"/>
                  <a:pt x="0" y="609"/>
                </a:cubicBezTo>
                <a:cubicBezTo>
                  <a:pt x="0" y="656"/>
                  <a:pt x="0" y="656"/>
                  <a:pt x="0" y="656"/>
                </a:cubicBezTo>
                <a:cubicBezTo>
                  <a:pt x="0" y="734"/>
                  <a:pt x="63" y="797"/>
                  <a:pt x="141" y="797"/>
                </a:cubicBezTo>
                <a:cubicBezTo>
                  <a:pt x="141" y="797"/>
                  <a:pt x="141" y="797"/>
                  <a:pt x="141" y="797"/>
                </a:cubicBezTo>
                <a:cubicBezTo>
                  <a:pt x="141" y="1406"/>
                  <a:pt x="141" y="1406"/>
                  <a:pt x="141" y="1406"/>
                </a:cubicBezTo>
                <a:cubicBezTo>
                  <a:pt x="141" y="1458"/>
                  <a:pt x="183" y="1500"/>
                  <a:pt x="234" y="1500"/>
                </a:cubicBezTo>
                <a:cubicBezTo>
                  <a:pt x="1266" y="1500"/>
                  <a:pt x="1266" y="1500"/>
                  <a:pt x="1266" y="1500"/>
                </a:cubicBezTo>
                <a:cubicBezTo>
                  <a:pt x="1317" y="1500"/>
                  <a:pt x="1359" y="1458"/>
                  <a:pt x="1359" y="1406"/>
                </a:cubicBezTo>
                <a:cubicBezTo>
                  <a:pt x="1359" y="797"/>
                  <a:pt x="1359" y="797"/>
                  <a:pt x="1359" y="797"/>
                </a:cubicBezTo>
                <a:cubicBezTo>
                  <a:pt x="1359" y="797"/>
                  <a:pt x="1359" y="797"/>
                  <a:pt x="1359" y="797"/>
                </a:cubicBezTo>
                <a:cubicBezTo>
                  <a:pt x="1437" y="797"/>
                  <a:pt x="1500" y="734"/>
                  <a:pt x="1500" y="656"/>
                </a:cubicBezTo>
                <a:cubicBezTo>
                  <a:pt x="1500" y="609"/>
                  <a:pt x="1500" y="609"/>
                  <a:pt x="1500" y="609"/>
                </a:cubicBezTo>
                <a:cubicBezTo>
                  <a:pt x="1500" y="579"/>
                  <a:pt x="1490" y="549"/>
                  <a:pt x="1472" y="525"/>
                </a:cubicBezTo>
                <a:close/>
                <a:moveTo>
                  <a:pt x="1219" y="94"/>
                </a:moveTo>
                <a:cubicBezTo>
                  <a:pt x="1219" y="281"/>
                  <a:pt x="1219" y="281"/>
                  <a:pt x="1219" y="281"/>
                </a:cubicBezTo>
                <a:cubicBezTo>
                  <a:pt x="281" y="281"/>
                  <a:pt x="281" y="281"/>
                  <a:pt x="281" y="281"/>
                </a:cubicBezTo>
                <a:cubicBezTo>
                  <a:pt x="281" y="281"/>
                  <a:pt x="281" y="281"/>
                  <a:pt x="281" y="281"/>
                </a:cubicBezTo>
                <a:cubicBezTo>
                  <a:pt x="281" y="94"/>
                  <a:pt x="281" y="94"/>
                  <a:pt x="281" y="94"/>
                </a:cubicBezTo>
                <a:lnTo>
                  <a:pt x="1219" y="94"/>
                </a:lnTo>
                <a:close/>
                <a:moveTo>
                  <a:pt x="478" y="703"/>
                </a:moveTo>
                <a:cubicBezTo>
                  <a:pt x="281" y="703"/>
                  <a:pt x="281" y="703"/>
                  <a:pt x="281" y="703"/>
                </a:cubicBezTo>
                <a:cubicBezTo>
                  <a:pt x="469" y="375"/>
                  <a:pt x="469" y="375"/>
                  <a:pt x="469" y="375"/>
                </a:cubicBezTo>
                <a:cubicBezTo>
                  <a:pt x="572" y="375"/>
                  <a:pt x="572" y="375"/>
                  <a:pt x="572" y="375"/>
                </a:cubicBezTo>
                <a:lnTo>
                  <a:pt x="478" y="703"/>
                </a:lnTo>
                <a:close/>
                <a:moveTo>
                  <a:pt x="620" y="375"/>
                </a:moveTo>
                <a:cubicBezTo>
                  <a:pt x="727" y="375"/>
                  <a:pt x="727" y="375"/>
                  <a:pt x="727" y="375"/>
                </a:cubicBezTo>
                <a:cubicBezTo>
                  <a:pt x="727" y="703"/>
                  <a:pt x="727" y="703"/>
                  <a:pt x="727" y="703"/>
                </a:cubicBezTo>
                <a:cubicBezTo>
                  <a:pt x="527" y="703"/>
                  <a:pt x="527" y="703"/>
                  <a:pt x="527" y="703"/>
                </a:cubicBezTo>
                <a:lnTo>
                  <a:pt x="620" y="375"/>
                </a:lnTo>
                <a:close/>
                <a:moveTo>
                  <a:pt x="773" y="375"/>
                </a:moveTo>
                <a:cubicBezTo>
                  <a:pt x="880" y="375"/>
                  <a:pt x="880" y="375"/>
                  <a:pt x="880" y="375"/>
                </a:cubicBezTo>
                <a:cubicBezTo>
                  <a:pt x="973" y="703"/>
                  <a:pt x="973" y="703"/>
                  <a:pt x="973" y="703"/>
                </a:cubicBezTo>
                <a:cubicBezTo>
                  <a:pt x="773" y="703"/>
                  <a:pt x="773" y="703"/>
                  <a:pt x="773" y="703"/>
                </a:cubicBezTo>
                <a:lnTo>
                  <a:pt x="773" y="375"/>
                </a:lnTo>
                <a:close/>
                <a:moveTo>
                  <a:pt x="928" y="375"/>
                </a:moveTo>
                <a:cubicBezTo>
                  <a:pt x="1031" y="375"/>
                  <a:pt x="1031" y="375"/>
                  <a:pt x="1031" y="375"/>
                </a:cubicBezTo>
                <a:cubicBezTo>
                  <a:pt x="1219" y="703"/>
                  <a:pt x="1219" y="703"/>
                  <a:pt x="1219" y="703"/>
                </a:cubicBezTo>
                <a:cubicBezTo>
                  <a:pt x="1022" y="703"/>
                  <a:pt x="1022" y="703"/>
                  <a:pt x="1022" y="703"/>
                </a:cubicBezTo>
                <a:lnTo>
                  <a:pt x="928" y="375"/>
                </a:lnTo>
                <a:close/>
                <a:moveTo>
                  <a:pt x="94" y="656"/>
                </a:moveTo>
                <a:cubicBezTo>
                  <a:pt x="94" y="609"/>
                  <a:pt x="94" y="609"/>
                  <a:pt x="94" y="609"/>
                </a:cubicBezTo>
                <a:cubicBezTo>
                  <a:pt x="94" y="599"/>
                  <a:pt x="97" y="589"/>
                  <a:pt x="103" y="581"/>
                </a:cubicBezTo>
                <a:cubicBezTo>
                  <a:pt x="244" y="394"/>
                  <a:pt x="244" y="394"/>
                  <a:pt x="244" y="394"/>
                </a:cubicBezTo>
                <a:cubicBezTo>
                  <a:pt x="253" y="382"/>
                  <a:pt x="266" y="375"/>
                  <a:pt x="281" y="375"/>
                </a:cubicBezTo>
                <a:cubicBezTo>
                  <a:pt x="415" y="375"/>
                  <a:pt x="415" y="375"/>
                  <a:pt x="415" y="375"/>
                </a:cubicBezTo>
                <a:cubicBezTo>
                  <a:pt x="227" y="703"/>
                  <a:pt x="227" y="703"/>
                  <a:pt x="227" y="703"/>
                </a:cubicBezTo>
                <a:cubicBezTo>
                  <a:pt x="141" y="703"/>
                  <a:pt x="141" y="703"/>
                  <a:pt x="141" y="703"/>
                </a:cubicBezTo>
                <a:cubicBezTo>
                  <a:pt x="115" y="703"/>
                  <a:pt x="94" y="682"/>
                  <a:pt x="94" y="656"/>
                </a:cubicBezTo>
                <a:close/>
                <a:moveTo>
                  <a:pt x="937" y="1406"/>
                </a:moveTo>
                <a:cubicBezTo>
                  <a:pt x="586" y="1406"/>
                  <a:pt x="586" y="1406"/>
                  <a:pt x="586" y="1406"/>
                </a:cubicBezTo>
                <a:cubicBezTo>
                  <a:pt x="586" y="938"/>
                  <a:pt x="586" y="938"/>
                  <a:pt x="586" y="938"/>
                </a:cubicBezTo>
                <a:cubicBezTo>
                  <a:pt x="937" y="938"/>
                  <a:pt x="937" y="938"/>
                  <a:pt x="937" y="938"/>
                </a:cubicBezTo>
                <a:lnTo>
                  <a:pt x="937" y="1406"/>
                </a:lnTo>
                <a:close/>
                <a:moveTo>
                  <a:pt x="1266" y="1406"/>
                </a:moveTo>
                <a:cubicBezTo>
                  <a:pt x="984" y="1406"/>
                  <a:pt x="984" y="1406"/>
                  <a:pt x="984" y="1406"/>
                </a:cubicBezTo>
                <a:cubicBezTo>
                  <a:pt x="984" y="938"/>
                  <a:pt x="984" y="938"/>
                  <a:pt x="984" y="938"/>
                </a:cubicBezTo>
                <a:cubicBezTo>
                  <a:pt x="984" y="912"/>
                  <a:pt x="963" y="891"/>
                  <a:pt x="937" y="891"/>
                </a:cubicBezTo>
                <a:cubicBezTo>
                  <a:pt x="586" y="891"/>
                  <a:pt x="586" y="891"/>
                  <a:pt x="586" y="891"/>
                </a:cubicBezTo>
                <a:cubicBezTo>
                  <a:pt x="560" y="891"/>
                  <a:pt x="539" y="912"/>
                  <a:pt x="539" y="938"/>
                </a:cubicBezTo>
                <a:cubicBezTo>
                  <a:pt x="539" y="1406"/>
                  <a:pt x="539" y="1406"/>
                  <a:pt x="539" y="1406"/>
                </a:cubicBezTo>
                <a:cubicBezTo>
                  <a:pt x="234" y="1406"/>
                  <a:pt x="234" y="1406"/>
                  <a:pt x="234" y="1406"/>
                </a:cubicBezTo>
                <a:cubicBezTo>
                  <a:pt x="234" y="797"/>
                  <a:pt x="234" y="797"/>
                  <a:pt x="234" y="797"/>
                </a:cubicBezTo>
                <a:cubicBezTo>
                  <a:pt x="1266" y="797"/>
                  <a:pt x="1266" y="797"/>
                  <a:pt x="1266" y="797"/>
                </a:cubicBezTo>
                <a:lnTo>
                  <a:pt x="1266" y="1406"/>
                </a:lnTo>
                <a:close/>
                <a:moveTo>
                  <a:pt x="1406" y="656"/>
                </a:moveTo>
                <a:cubicBezTo>
                  <a:pt x="1406" y="682"/>
                  <a:pt x="1385" y="703"/>
                  <a:pt x="1359" y="703"/>
                </a:cubicBezTo>
                <a:cubicBezTo>
                  <a:pt x="1273" y="703"/>
                  <a:pt x="1273" y="703"/>
                  <a:pt x="1273" y="703"/>
                </a:cubicBezTo>
                <a:cubicBezTo>
                  <a:pt x="1085" y="375"/>
                  <a:pt x="1085" y="375"/>
                  <a:pt x="1085" y="375"/>
                </a:cubicBezTo>
                <a:cubicBezTo>
                  <a:pt x="1219" y="375"/>
                  <a:pt x="1219" y="375"/>
                  <a:pt x="1219" y="375"/>
                </a:cubicBezTo>
                <a:cubicBezTo>
                  <a:pt x="1219" y="375"/>
                  <a:pt x="1219" y="375"/>
                  <a:pt x="1219" y="375"/>
                </a:cubicBezTo>
                <a:cubicBezTo>
                  <a:pt x="1234" y="375"/>
                  <a:pt x="1247" y="382"/>
                  <a:pt x="1256" y="394"/>
                </a:cubicBezTo>
                <a:cubicBezTo>
                  <a:pt x="1397" y="581"/>
                  <a:pt x="1397" y="581"/>
                  <a:pt x="1397" y="581"/>
                </a:cubicBezTo>
                <a:cubicBezTo>
                  <a:pt x="1403" y="589"/>
                  <a:pt x="1406" y="599"/>
                  <a:pt x="1406" y="609"/>
                </a:cubicBezTo>
                <a:lnTo>
                  <a:pt x="1406" y="65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38405" tIns="19202" rIns="38405" bIns="19202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itchFamily="34" charset="0"/>
            </a:endParaRP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CBAB5E14-81A5-29BC-DDCF-84BBE8404554}"/>
              </a:ext>
            </a:extLst>
          </p:cNvPr>
          <p:cNvSpPr txBox="1"/>
          <p:nvPr/>
        </p:nvSpPr>
        <p:spPr>
          <a:xfrm>
            <a:off x="1203420" y="2840294"/>
            <a:ext cx="494142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1300">
                <a:latin typeface="Trebuchet MS" pitchFamily="34" charset="0"/>
                <a:cs typeface="Raleway"/>
              </a:rPr>
              <a:t>https://twitter.com/smartcircuit_ce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270A4E77-4563-1782-E234-AC7E8DB2EFEA}"/>
              </a:ext>
            </a:extLst>
          </p:cNvPr>
          <p:cNvSpPr txBox="1"/>
          <p:nvPr/>
        </p:nvSpPr>
        <p:spPr>
          <a:xfrm>
            <a:off x="1203420" y="3127847"/>
            <a:ext cx="494142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1300">
                <a:latin typeface="Trebuchet MS" pitchFamily="34" charset="0"/>
                <a:cs typeface="Raleway"/>
              </a:rPr>
              <a:t>https://www.linkedin.com/company/smartcircuit/</a:t>
            </a:r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CCA213FF-EB26-607A-04FC-F3E91F708885}"/>
              </a:ext>
            </a:extLst>
          </p:cNvPr>
          <p:cNvSpPr txBox="1"/>
          <p:nvPr/>
        </p:nvSpPr>
        <p:spPr>
          <a:xfrm>
            <a:off x="1203420" y="3432282"/>
            <a:ext cx="494142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1300">
                <a:latin typeface="Trebuchet MS" pitchFamily="34" charset="0"/>
                <a:cs typeface="Raleway"/>
              </a:rPr>
              <a:t>https://www.youtube.com/@SMARTCIRCUIT</a:t>
            </a:r>
          </a:p>
        </p:txBody>
      </p:sp>
      <p:sp>
        <p:nvSpPr>
          <p:cNvPr id="40" name="Freeform 5">
            <a:extLst>
              <a:ext uri="{FF2B5EF4-FFF2-40B4-BE49-F238E27FC236}">
                <a16:creationId xmlns:a16="http://schemas.microsoft.com/office/drawing/2014/main" id="{7C139315-9813-2C32-FA4E-DFC50F938FDD}"/>
              </a:ext>
            </a:extLst>
          </p:cNvPr>
          <p:cNvSpPr>
            <a:spLocks/>
          </p:cNvSpPr>
          <p:nvPr/>
        </p:nvSpPr>
        <p:spPr bwMode="auto">
          <a:xfrm>
            <a:off x="631243" y="2873938"/>
            <a:ext cx="200025" cy="163513"/>
          </a:xfrm>
          <a:custGeom>
            <a:avLst/>
            <a:gdLst>
              <a:gd name="T0" fmla="*/ 68 w 68"/>
              <a:gd name="T1" fmla="*/ 7 h 55"/>
              <a:gd name="T2" fmla="*/ 60 w 68"/>
              <a:gd name="T3" fmla="*/ 9 h 55"/>
              <a:gd name="T4" fmla="*/ 66 w 68"/>
              <a:gd name="T5" fmla="*/ 1 h 55"/>
              <a:gd name="T6" fmla="*/ 58 w 68"/>
              <a:gd name="T7" fmla="*/ 4 h 55"/>
              <a:gd name="T8" fmla="*/ 47 w 68"/>
              <a:gd name="T9" fmla="*/ 0 h 55"/>
              <a:gd name="T10" fmla="*/ 33 w 68"/>
              <a:gd name="T11" fmla="*/ 14 h 55"/>
              <a:gd name="T12" fmla="*/ 34 w 68"/>
              <a:gd name="T13" fmla="*/ 17 h 55"/>
              <a:gd name="T14" fmla="*/ 5 w 68"/>
              <a:gd name="T15" fmla="*/ 3 h 55"/>
              <a:gd name="T16" fmla="*/ 3 w 68"/>
              <a:gd name="T17" fmla="*/ 10 h 55"/>
              <a:gd name="T18" fmla="*/ 9 w 68"/>
              <a:gd name="T19" fmla="*/ 21 h 55"/>
              <a:gd name="T20" fmla="*/ 3 w 68"/>
              <a:gd name="T21" fmla="*/ 20 h 55"/>
              <a:gd name="T22" fmla="*/ 3 w 68"/>
              <a:gd name="T23" fmla="*/ 20 h 55"/>
              <a:gd name="T24" fmla="*/ 14 w 68"/>
              <a:gd name="T25" fmla="*/ 33 h 55"/>
              <a:gd name="T26" fmla="*/ 10 w 68"/>
              <a:gd name="T27" fmla="*/ 34 h 55"/>
              <a:gd name="T28" fmla="*/ 8 w 68"/>
              <a:gd name="T29" fmla="*/ 34 h 55"/>
              <a:gd name="T30" fmla="*/ 21 w 68"/>
              <a:gd name="T31" fmla="*/ 43 h 55"/>
              <a:gd name="T32" fmla="*/ 4 w 68"/>
              <a:gd name="T33" fmla="*/ 49 h 55"/>
              <a:gd name="T34" fmla="*/ 0 w 68"/>
              <a:gd name="T35" fmla="*/ 49 h 55"/>
              <a:gd name="T36" fmla="*/ 22 w 68"/>
              <a:gd name="T37" fmla="*/ 55 h 55"/>
              <a:gd name="T38" fmla="*/ 61 w 68"/>
              <a:gd name="T39" fmla="*/ 16 h 55"/>
              <a:gd name="T40" fmla="*/ 61 w 68"/>
              <a:gd name="T41" fmla="*/ 14 h 55"/>
              <a:gd name="T42" fmla="*/ 68 w 68"/>
              <a:gd name="T43" fmla="*/ 7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8" h="55">
                <a:moveTo>
                  <a:pt x="68" y="7"/>
                </a:moveTo>
                <a:cubicBezTo>
                  <a:pt x="66" y="8"/>
                  <a:pt x="63" y="8"/>
                  <a:pt x="60" y="9"/>
                </a:cubicBezTo>
                <a:cubicBezTo>
                  <a:pt x="63" y="7"/>
                  <a:pt x="65" y="4"/>
                  <a:pt x="66" y="1"/>
                </a:cubicBezTo>
                <a:cubicBezTo>
                  <a:pt x="64" y="3"/>
                  <a:pt x="61" y="4"/>
                  <a:pt x="58" y="4"/>
                </a:cubicBezTo>
                <a:cubicBezTo>
                  <a:pt x="55" y="2"/>
                  <a:pt x="51" y="0"/>
                  <a:pt x="47" y="0"/>
                </a:cubicBezTo>
                <a:cubicBezTo>
                  <a:pt x="40" y="0"/>
                  <a:pt x="33" y="6"/>
                  <a:pt x="33" y="14"/>
                </a:cubicBezTo>
                <a:cubicBezTo>
                  <a:pt x="33" y="15"/>
                  <a:pt x="34" y="16"/>
                  <a:pt x="34" y="17"/>
                </a:cubicBezTo>
                <a:cubicBezTo>
                  <a:pt x="22" y="17"/>
                  <a:pt x="12" y="11"/>
                  <a:pt x="5" y="3"/>
                </a:cubicBezTo>
                <a:cubicBezTo>
                  <a:pt x="4" y="5"/>
                  <a:pt x="3" y="7"/>
                  <a:pt x="3" y="10"/>
                </a:cubicBezTo>
                <a:cubicBezTo>
                  <a:pt x="3" y="14"/>
                  <a:pt x="6" y="19"/>
                  <a:pt x="9" y="21"/>
                </a:cubicBezTo>
                <a:cubicBezTo>
                  <a:pt x="7" y="21"/>
                  <a:pt x="5" y="21"/>
                  <a:pt x="3" y="20"/>
                </a:cubicBezTo>
                <a:cubicBezTo>
                  <a:pt x="3" y="20"/>
                  <a:pt x="3" y="20"/>
                  <a:pt x="3" y="20"/>
                </a:cubicBezTo>
                <a:cubicBezTo>
                  <a:pt x="3" y="26"/>
                  <a:pt x="8" y="32"/>
                  <a:pt x="14" y="33"/>
                </a:cubicBezTo>
                <a:cubicBezTo>
                  <a:pt x="13" y="34"/>
                  <a:pt x="12" y="34"/>
                  <a:pt x="10" y="34"/>
                </a:cubicBezTo>
                <a:cubicBezTo>
                  <a:pt x="10" y="34"/>
                  <a:pt x="9" y="34"/>
                  <a:pt x="8" y="34"/>
                </a:cubicBezTo>
                <a:cubicBezTo>
                  <a:pt x="10" y="39"/>
                  <a:pt x="15" y="43"/>
                  <a:pt x="21" y="43"/>
                </a:cubicBezTo>
                <a:cubicBezTo>
                  <a:pt x="16" y="47"/>
                  <a:pt x="10" y="49"/>
                  <a:pt x="4" y="49"/>
                </a:cubicBezTo>
                <a:cubicBezTo>
                  <a:pt x="2" y="49"/>
                  <a:pt x="1" y="49"/>
                  <a:pt x="0" y="49"/>
                </a:cubicBezTo>
                <a:cubicBezTo>
                  <a:pt x="6" y="53"/>
                  <a:pt x="14" y="55"/>
                  <a:pt x="22" y="55"/>
                </a:cubicBezTo>
                <a:cubicBezTo>
                  <a:pt x="47" y="55"/>
                  <a:pt x="61" y="34"/>
                  <a:pt x="61" y="16"/>
                </a:cubicBezTo>
                <a:cubicBezTo>
                  <a:pt x="61" y="15"/>
                  <a:pt x="61" y="14"/>
                  <a:pt x="61" y="14"/>
                </a:cubicBezTo>
                <a:cubicBezTo>
                  <a:pt x="64" y="12"/>
                  <a:pt x="66" y="9"/>
                  <a:pt x="68" y="7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A600214E-132B-CD02-5671-B25A9D93F20E}"/>
              </a:ext>
            </a:extLst>
          </p:cNvPr>
          <p:cNvSpPr>
            <a:spLocks noEditPoints="1"/>
          </p:cNvSpPr>
          <p:nvPr/>
        </p:nvSpPr>
        <p:spPr bwMode="auto">
          <a:xfrm>
            <a:off x="631243" y="3139051"/>
            <a:ext cx="200025" cy="182562"/>
          </a:xfrm>
          <a:custGeom>
            <a:avLst/>
            <a:gdLst>
              <a:gd name="T0" fmla="*/ 15 w 68"/>
              <a:gd name="T1" fmla="*/ 62 h 62"/>
              <a:gd name="T2" fmla="*/ 2 w 68"/>
              <a:gd name="T3" fmla="*/ 62 h 62"/>
              <a:gd name="T4" fmla="*/ 2 w 68"/>
              <a:gd name="T5" fmla="*/ 20 h 62"/>
              <a:gd name="T6" fmla="*/ 15 w 68"/>
              <a:gd name="T7" fmla="*/ 20 h 62"/>
              <a:gd name="T8" fmla="*/ 15 w 68"/>
              <a:gd name="T9" fmla="*/ 62 h 62"/>
              <a:gd name="T10" fmla="*/ 8 w 68"/>
              <a:gd name="T11" fmla="*/ 14 h 62"/>
              <a:gd name="T12" fmla="*/ 8 w 68"/>
              <a:gd name="T13" fmla="*/ 14 h 62"/>
              <a:gd name="T14" fmla="*/ 0 w 68"/>
              <a:gd name="T15" fmla="*/ 7 h 62"/>
              <a:gd name="T16" fmla="*/ 8 w 68"/>
              <a:gd name="T17" fmla="*/ 0 h 62"/>
              <a:gd name="T18" fmla="*/ 16 w 68"/>
              <a:gd name="T19" fmla="*/ 7 h 62"/>
              <a:gd name="T20" fmla="*/ 8 w 68"/>
              <a:gd name="T21" fmla="*/ 14 h 62"/>
              <a:gd name="T22" fmla="*/ 68 w 68"/>
              <a:gd name="T23" fmla="*/ 62 h 62"/>
              <a:gd name="T24" fmla="*/ 53 w 68"/>
              <a:gd name="T25" fmla="*/ 62 h 62"/>
              <a:gd name="T26" fmla="*/ 53 w 68"/>
              <a:gd name="T27" fmla="*/ 40 h 62"/>
              <a:gd name="T28" fmla="*/ 46 w 68"/>
              <a:gd name="T29" fmla="*/ 30 h 62"/>
              <a:gd name="T30" fmla="*/ 39 w 68"/>
              <a:gd name="T31" fmla="*/ 36 h 62"/>
              <a:gd name="T32" fmla="*/ 38 w 68"/>
              <a:gd name="T33" fmla="*/ 39 h 62"/>
              <a:gd name="T34" fmla="*/ 38 w 68"/>
              <a:gd name="T35" fmla="*/ 62 h 62"/>
              <a:gd name="T36" fmla="*/ 23 w 68"/>
              <a:gd name="T37" fmla="*/ 62 h 62"/>
              <a:gd name="T38" fmla="*/ 23 w 68"/>
              <a:gd name="T39" fmla="*/ 20 h 62"/>
              <a:gd name="T40" fmla="*/ 38 w 68"/>
              <a:gd name="T41" fmla="*/ 20 h 62"/>
              <a:gd name="T42" fmla="*/ 38 w 68"/>
              <a:gd name="T43" fmla="*/ 26 h 62"/>
              <a:gd name="T44" fmla="*/ 51 w 68"/>
              <a:gd name="T45" fmla="*/ 19 h 62"/>
              <a:gd name="T46" fmla="*/ 68 w 68"/>
              <a:gd name="T47" fmla="*/ 38 h 62"/>
              <a:gd name="T48" fmla="*/ 68 w 68"/>
              <a:gd name="T49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8" h="62">
                <a:moveTo>
                  <a:pt x="15" y="62"/>
                </a:moveTo>
                <a:cubicBezTo>
                  <a:pt x="2" y="62"/>
                  <a:pt x="2" y="62"/>
                  <a:pt x="2" y="62"/>
                </a:cubicBezTo>
                <a:cubicBezTo>
                  <a:pt x="2" y="20"/>
                  <a:pt x="2" y="20"/>
                  <a:pt x="2" y="20"/>
                </a:cubicBezTo>
                <a:cubicBezTo>
                  <a:pt x="15" y="20"/>
                  <a:pt x="15" y="20"/>
                  <a:pt x="15" y="20"/>
                </a:cubicBezTo>
                <a:lnTo>
                  <a:pt x="15" y="62"/>
                </a:lnTo>
                <a:close/>
                <a:moveTo>
                  <a:pt x="8" y="14"/>
                </a:moveTo>
                <a:cubicBezTo>
                  <a:pt x="8" y="14"/>
                  <a:pt x="8" y="14"/>
                  <a:pt x="8" y="14"/>
                </a:cubicBezTo>
                <a:cubicBezTo>
                  <a:pt x="3" y="14"/>
                  <a:pt x="0" y="11"/>
                  <a:pt x="0" y="7"/>
                </a:cubicBezTo>
                <a:cubicBezTo>
                  <a:pt x="0" y="3"/>
                  <a:pt x="3" y="0"/>
                  <a:pt x="8" y="0"/>
                </a:cubicBezTo>
                <a:cubicBezTo>
                  <a:pt x="13" y="0"/>
                  <a:pt x="16" y="3"/>
                  <a:pt x="16" y="7"/>
                </a:cubicBezTo>
                <a:cubicBezTo>
                  <a:pt x="16" y="11"/>
                  <a:pt x="13" y="14"/>
                  <a:pt x="8" y="14"/>
                </a:cubicBezTo>
                <a:close/>
                <a:moveTo>
                  <a:pt x="68" y="62"/>
                </a:moveTo>
                <a:cubicBezTo>
                  <a:pt x="53" y="62"/>
                  <a:pt x="53" y="62"/>
                  <a:pt x="53" y="62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4"/>
                  <a:pt x="51" y="30"/>
                  <a:pt x="46" y="30"/>
                </a:cubicBezTo>
                <a:cubicBezTo>
                  <a:pt x="42" y="30"/>
                  <a:pt x="40" y="33"/>
                  <a:pt x="39" y="36"/>
                </a:cubicBezTo>
                <a:cubicBezTo>
                  <a:pt x="38" y="36"/>
                  <a:pt x="38" y="38"/>
                  <a:pt x="38" y="39"/>
                </a:cubicBezTo>
                <a:cubicBezTo>
                  <a:pt x="38" y="62"/>
                  <a:pt x="38" y="62"/>
                  <a:pt x="38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2"/>
                  <a:pt x="23" y="23"/>
                  <a:pt x="23" y="20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9" y="23"/>
                  <a:pt x="44" y="19"/>
                  <a:pt x="51" y="19"/>
                </a:cubicBezTo>
                <a:cubicBezTo>
                  <a:pt x="61" y="19"/>
                  <a:pt x="68" y="25"/>
                  <a:pt x="68" y="38"/>
                </a:cubicBezTo>
                <a:lnTo>
                  <a:pt x="68" y="6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42" name="Freeform 13">
            <a:extLst>
              <a:ext uri="{FF2B5EF4-FFF2-40B4-BE49-F238E27FC236}">
                <a16:creationId xmlns:a16="http://schemas.microsoft.com/office/drawing/2014/main" id="{CDD9762E-EC06-1511-7D40-EC9234FD0B28}"/>
              </a:ext>
            </a:extLst>
          </p:cNvPr>
          <p:cNvSpPr>
            <a:spLocks noEditPoints="1"/>
          </p:cNvSpPr>
          <p:nvPr/>
        </p:nvSpPr>
        <p:spPr bwMode="auto">
          <a:xfrm>
            <a:off x="629655" y="3423213"/>
            <a:ext cx="219075" cy="215900"/>
          </a:xfrm>
          <a:custGeom>
            <a:avLst/>
            <a:gdLst>
              <a:gd name="T0" fmla="*/ 0 w 58"/>
              <a:gd name="T1" fmla="*/ 6 h 58"/>
              <a:gd name="T2" fmla="*/ 52 w 58"/>
              <a:gd name="T3" fmla="*/ 58 h 58"/>
              <a:gd name="T4" fmla="*/ 52 w 58"/>
              <a:gd name="T5" fmla="*/ 0 h 58"/>
              <a:gd name="T6" fmla="*/ 36 w 58"/>
              <a:gd name="T7" fmla="*/ 19 h 58"/>
              <a:gd name="T8" fmla="*/ 38 w 58"/>
              <a:gd name="T9" fmla="*/ 21 h 58"/>
              <a:gd name="T10" fmla="*/ 41 w 58"/>
              <a:gd name="T11" fmla="*/ 10 h 58"/>
              <a:gd name="T12" fmla="*/ 38 w 58"/>
              <a:gd name="T13" fmla="*/ 22 h 58"/>
              <a:gd name="T14" fmla="*/ 36 w 58"/>
              <a:gd name="T15" fmla="*/ 23 h 58"/>
              <a:gd name="T16" fmla="*/ 34 w 58"/>
              <a:gd name="T17" fmla="*/ 21 h 58"/>
              <a:gd name="T18" fmla="*/ 24 w 58"/>
              <a:gd name="T19" fmla="*/ 15 h 58"/>
              <a:gd name="T20" fmla="*/ 27 w 58"/>
              <a:gd name="T21" fmla="*/ 10 h 58"/>
              <a:gd name="T22" fmla="*/ 31 w 58"/>
              <a:gd name="T23" fmla="*/ 13 h 58"/>
              <a:gd name="T24" fmla="*/ 31 w 58"/>
              <a:gd name="T25" fmla="*/ 20 h 58"/>
              <a:gd name="T26" fmla="*/ 28 w 58"/>
              <a:gd name="T27" fmla="*/ 23 h 58"/>
              <a:gd name="T28" fmla="*/ 24 w 58"/>
              <a:gd name="T29" fmla="*/ 21 h 58"/>
              <a:gd name="T30" fmla="*/ 17 w 58"/>
              <a:gd name="T31" fmla="*/ 5 h 58"/>
              <a:gd name="T32" fmla="*/ 23 w 58"/>
              <a:gd name="T33" fmla="*/ 5 h 58"/>
              <a:gd name="T34" fmla="*/ 20 w 58"/>
              <a:gd name="T35" fmla="*/ 23 h 58"/>
              <a:gd name="T36" fmla="*/ 18 w 58"/>
              <a:gd name="T37" fmla="*/ 16 h 58"/>
              <a:gd name="T38" fmla="*/ 50 w 58"/>
              <a:gd name="T39" fmla="*/ 46 h 58"/>
              <a:gd name="T40" fmla="*/ 8 w 58"/>
              <a:gd name="T41" fmla="*/ 46 h 58"/>
              <a:gd name="T42" fmla="*/ 44 w 58"/>
              <a:gd name="T43" fmla="*/ 24 h 58"/>
              <a:gd name="T44" fmla="*/ 27 w 58"/>
              <a:gd name="T45" fmla="*/ 22 h 58"/>
              <a:gd name="T46" fmla="*/ 28 w 58"/>
              <a:gd name="T47" fmla="*/ 14 h 58"/>
              <a:gd name="T48" fmla="*/ 27 w 58"/>
              <a:gd name="T49" fmla="*/ 12 h 58"/>
              <a:gd name="T50" fmla="*/ 27 w 58"/>
              <a:gd name="T51" fmla="*/ 21 h 58"/>
              <a:gd name="T52" fmla="*/ 14 w 58"/>
              <a:gd name="T53" fmla="*/ 32 h 58"/>
              <a:gd name="T54" fmla="*/ 17 w 58"/>
              <a:gd name="T55" fmla="*/ 32 h 58"/>
              <a:gd name="T56" fmla="*/ 12 w 58"/>
              <a:gd name="T57" fmla="*/ 29 h 58"/>
              <a:gd name="T58" fmla="*/ 25 w 58"/>
              <a:gd name="T59" fmla="*/ 44 h 58"/>
              <a:gd name="T60" fmla="*/ 23 w 58"/>
              <a:gd name="T61" fmla="*/ 42 h 58"/>
              <a:gd name="T62" fmla="*/ 20 w 58"/>
              <a:gd name="T63" fmla="*/ 43 h 58"/>
              <a:gd name="T64" fmla="*/ 21 w 58"/>
              <a:gd name="T65" fmla="*/ 47 h 58"/>
              <a:gd name="T66" fmla="*/ 24 w 58"/>
              <a:gd name="T67" fmla="*/ 46 h 58"/>
              <a:gd name="T68" fmla="*/ 28 w 58"/>
              <a:gd name="T69" fmla="*/ 47 h 58"/>
              <a:gd name="T70" fmla="*/ 25 w 58"/>
              <a:gd name="T71" fmla="*/ 42 h 58"/>
              <a:gd name="T72" fmla="*/ 36 w 58"/>
              <a:gd name="T73" fmla="*/ 33 h 58"/>
              <a:gd name="T74" fmla="*/ 33 w 58"/>
              <a:gd name="T75" fmla="*/ 35 h 58"/>
              <a:gd name="T76" fmla="*/ 30 w 58"/>
              <a:gd name="T77" fmla="*/ 47 h 58"/>
              <a:gd name="T78" fmla="*/ 33 w 58"/>
              <a:gd name="T79" fmla="*/ 45 h 58"/>
              <a:gd name="T80" fmla="*/ 36 w 58"/>
              <a:gd name="T81" fmla="*/ 48 h 58"/>
              <a:gd name="T82" fmla="*/ 38 w 58"/>
              <a:gd name="T83" fmla="*/ 44 h 58"/>
              <a:gd name="T84" fmla="*/ 37 w 58"/>
              <a:gd name="T85" fmla="*/ 34 h 58"/>
              <a:gd name="T86" fmla="*/ 34 w 58"/>
              <a:gd name="T87" fmla="*/ 45 h 58"/>
              <a:gd name="T88" fmla="*/ 33 w 58"/>
              <a:gd name="T89" fmla="*/ 39 h 58"/>
              <a:gd name="T90" fmla="*/ 35 w 58"/>
              <a:gd name="T91" fmla="*/ 37 h 58"/>
              <a:gd name="T92" fmla="*/ 42 w 58"/>
              <a:gd name="T93" fmla="*/ 41 h 58"/>
              <a:gd name="T94" fmla="*/ 47 w 58"/>
              <a:gd name="T95" fmla="*/ 35 h 58"/>
              <a:gd name="T96" fmla="*/ 41 w 58"/>
              <a:gd name="T97" fmla="*/ 34 h 58"/>
              <a:gd name="T98" fmla="*/ 40 w 58"/>
              <a:gd name="T99" fmla="*/ 43 h 58"/>
              <a:gd name="T100" fmla="*/ 42 w 58"/>
              <a:gd name="T101" fmla="*/ 47 h 58"/>
              <a:gd name="T102" fmla="*/ 46 w 58"/>
              <a:gd name="T103" fmla="*/ 46 h 58"/>
              <a:gd name="T104" fmla="*/ 47 w 58"/>
              <a:gd name="T105" fmla="*/ 42 h 58"/>
              <a:gd name="T106" fmla="*/ 44 w 58"/>
              <a:gd name="T107" fmla="*/ 45 h 58"/>
              <a:gd name="T108" fmla="*/ 42 w 58"/>
              <a:gd name="T109" fmla="*/ 44 h 58"/>
              <a:gd name="T110" fmla="*/ 42 w 58"/>
              <a:gd name="T111" fmla="*/ 37 h 58"/>
              <a:gd name="T112" fmla="*/ 44 w 58"/>
              <a:gd name="T113" fmla="*/ 36 h 58"/>
              <a:gd name="T114" fmla="*/ 42 w 58"/>
              <a:gd name="T115" fmla="*/ 3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8" h="58">
                <a:moveTo>
                  <a:pt x="52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5"/>
                  <a:pt x="3" y="58"/>
                  <a:pt x="6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5" y="58"/>
                  <a:pt x="58" y="55"/>
                  <a:pt x="58" y="52"/>
                </a:cubicBezTo>
                <a:cubicBezTo>
                  <a:pt x="58" y="6"/>
                  <a:pt x="58" y="6"/>
                  <a:pt x="58" y="6"/>
                </a:cubicBezTo>
                <a:cubicBezTo>
                  <a:pt x="58" y="3"/>
                  <a:pt x="55" y="0"/>
                  <a:pt x="52" y="0"/>
                </a:cubicBezTo>
                <a:close/>
                <a:moveTo>
                  <a:pt x="33" y="10"/>
                </a:moveTo>
                <a:cubicBezTo>
                  <a:pt x="36" y="10"/>
                  <a:pt x="36" y="10"/>
                  <a:pt x="36" y="10"/>
                </a:cubicBezTo>
                <a:cubicBezTo>
                  <a:pt x="36" y="19"/>
                  <a:pt x="36" y="19"/>
                  <a:pt x="36" y="19"/>
                </a:cubicBezTo>
                <a:cubicBezTo>
                  <a:pt x="36" y="20"/>
                  <a:pt x="36" y="20"/>
                  <a:pt x="36" y="21"/>
                </a:cubicBezTo>
                <a:cubicBezTo>
                  <a:pt x="36" y="21"/>
                  <a:pt x="37" y="21"/>
                  <a:pt x="37" y="21"/>
                </a:cubicBezTo>
                <a:cubicBezTo>
                  <a:pt x="38" y="21"/>
                  <a:pt x="38" y="21"/>
                  <a:pt x="38" y="21"/>
                </a:cubicBezTo>
                <a:cubicBezTo>
                  <a:pt x="38" y="20"/>
                  <a:pt x="38" y="20"/>
                  <a:pt x="38" y="19"/>
                </a:cubicBezTo>
                <a:cubicBezTo>
                  <a:pt x="38" y="10"/>
                  <a:pt x="38" y="10"/>
                  <a:pt x="38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23"/>
                  <a:pt x="41" y="23"/>
                  <a:pt x="41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2"/>
                  <a:pt x="38" y="22"/>
                  <a:pt x="38" y="22"/>
                </a:cubicBezTo>
                <a:cubicBezTo>
                  <a:pt x="37" y="22"/>
                  <a:pt x="37" y="22"/>
                  <a:pt x="37" y="22"/>
                </a:cubicBezTo>
                <a:cubicBezTo>
                  <a:pt x="37" y="23"/>
                  <a:pt x="37" y="23"/>
                  <a:pt x="37" y="23"/>
                </a:cubicBezTo>
                <a:cubicBezTo>
                  <a:pt x="36" y="23"/>
                  <a:pt x="36" y="23"/>
                  <a:pt x="36" y="23"/>
                </a:cubicBezTo>
                <a:cubicBezTo>
                  <a:pt x="35" y="23"/>
                  <a:pt x="35" y="23"/>
                  <a:pt x="34" y="23"/>
                </a:cubicBezTo>
                <a:cubicBezTo>
                  <a:pt x="34" y="23"/>
                  <a:pt x="34" y="23"/>
                  <a:pt x="34" y="22"/>
                </a:cubicBezTo>
                <a:cubicBezTo>
                  <a:pt x="34" y="22"/>
                  <a:pt x="34" y="22"/>
                  <a:pt x="34" y="21"/>
                </a:cubicBezTo>
                <a:cubicBezTo>
                  <a:pt x="33" y="21"/>
                  <a:pt x="33" y="20"/>
                  <a:pt x="33" y="19"/>
                </a:cubicBezTo>
                <a:lnTo>
                  <a:pt x="33" y="10"/>
                </a:lnTo>
                <a:close/>
                <a:moveTo>
                  <a:pt x="24" y="15"/>
                </a:moveTo>
                <a:cubicBezTo>
                  <a:pt x="24" y="14"/>
                  <a:pt x="24" y="13"/>
                  <a:pt x="24" y="12"/>
                </a:cubicBezTo>
                <a:cubicBezTo>
                  <a:pt x="24" y="11"/>
                  <a:pt x="25" y="11"/>
                  <a:pt x="25" y="10"/>
                </a:cubicBezTo>
                <a:cubicBezTo>
                  <a:pt x="26" y="10"/>
                  <a:pt x="26" y="10"/>
                  <a:pt x="27" y="10"/>
                </a:cubicBezTo>
                <a:cubicBezTo>
                  <a:pt x="28" y="10"/>
                  <a:pt x="29" y="10"/>
                  <a:pt x="29" y="10"/>
                </a:cubicBezTo>
                <a:cubicBezTo>
                  <a:pt x="30" y="10"/>
                  <a:pt x="30" y="11"/>
                  <a:pt x="31" y="11"/>
                </a:cubicBezTo>
                <a:cubicBezTo>
                  <a:pt x="31" y="12"/>
                  <a:pt x="31" y="12"/>
                  <a:pt x="31" y="13"/>
                </a:cubicBezTo>
                <a:cubicBezTo>
                  <a:pt x="31" y="13"/>
                  <a:pt x="31" y="14"/>
                  <a:pt x="31" y="15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9"/>
                  <a:pt x="31" y="20"/>
                  <a:pt x="31" y="20"/>
                </a:cubicBezTo>
                <a:cubicBezTo>
                  <a:pt x="31" y="21"/>
                  <a:pt x="31" y="21"/>
                  <a:pt x="31" y="22"/>
                </a:cubicBezTo>
                <a:cubicBezTo>
                  <a:pt x="30" y="22"/>
                  <a:pt x="30" y="23"/>
                  <a:pt x="29" y="23"/>
                </a:cubicBezTo>
                <a:cubicBezTo>
                  <a:pt x="29" y="23"/>
                  <a:pt x="28" y="23"/>
                  <a:pt x="28" y="23"/>
                </a:cubicBezTo>
                <a:cubicBezTo>
                  <a:pt x="27" y="23"/>
                  <a:pt x="26" y="23"/>
                  <a:pt x="26" y="23"/>
                </a:cubicBezTo>
                <a:cubicBezTo>
                  <a:pt x="25" y="23"/>
                  <a:pt x="25" y="23"/>
                  <a:pt x="24" y="22"/>
                </a:cubicBezTo>
                <a:cubicBezTo>
                  <a:pt x="24" y="22"/>
                  <a:pt x="24" y="21"/>
                  <a:pt x="24" y="21"/>
                </a:cubicBezTo>
                <a:cubicBezTo>
                  <a:pt x="24" y="20"/>
                  <a:pt x="24" y="19"/>
                  <a:pt x="24" y="18"/>
                </a:cubicBezTo>
                <a:lnTo>
                  <a:pt x="24" y="15"/>
                </a:lnTo>
                <a:close/>
                <a:moveTo>
                  <a:pt x="17" y="5"/>
                </a:moveTo>
                <a:cubicBezTo>
                  <a:pt x="19" y="12"/>
                  <a:pt x="19" y="12"/>
                  <a:pt x="19" y="12"/>
                </a:cubicBezTo>
                <a:cubicBezTo>
                  <a:pt x="20" y="10"/>
                  <a:pt x="20" y="8"/>
                  <a:pt x="21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23"/>
                  <a:pt x="20" y="23"/>
                  <a:pt x="20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16"/>
                  <a:pt x="18" y="16"/>
                  <a:pt x="18" y="16"/>
                </a:cubicBezTo>
                <a:cubicBezTo>
                  <a:pt x="18" y="16"/>
                  <a:pt x="18" y="16"/>
                  <a:pt x="18" y="16"/>
                </a:cubicBezTo>
                <a:cubicBezTo>
                  <a:pt x="15" y="5"/>
                  <a:pt x="15" y="5"/>
                  <a:pt x="15" y="5"/>
                </a:cubicBezTo>
                <a:lnTo>
                  <a:pt x="17" y="5"/>
                </a:lnTo>
                <a:close/>
                <a:moveTo>
                  <a:pt x="50" y="46"/>
                </a:moveTo>
                <a:cubicBezTo>
                  <a:pt x="50" y="50"/>
                  <a:pt x="47" y="52"/>
                  <a:pt x="44" y="53"/>
                </a:cubicBezTo>
                <a:cubicBezTo>
                  <a:pt x="34" y="53"/>
                  <a:pt x="24" y="53"/>
                  <a:pt x="14" y="53"/>
                </a:cubicBezTo>
                <a:cubicBezTo>
                  <a:pt x="11" y="52"/>
                  <a:pt x="8" y="50"/>
                  <a:pt x="8" y="46"/>
                </a:cubicBezTo>
                <a:cubicBezTo>
                  <a:pt x="7" y="41"/>
                  <a:pt x="7" y="36"/>
                  <a:pt x="8" y="31"/>
                </a:cubicBezTo>
                <a:cubicBezTo>
                  <a:pt x="8" y="27"/>
                  <a:pt x="11" y="25"/>
                  <a:pt x="14" y="24"/>
                </a:cubicBezTo>
                <a:cubicBezTo>
                  <a:pt x="24" y="24"/>
                  <a:pt x="34" y="24"/>
                  <a:pt x="44" y="24"/>
                </a:cubicBezTo>
                <a:cubicBezTo>
                  <a:pt x="47" y="25"/>
                  <a:pt x="50" y="27"/>
                  <a:pt x="50" y="31"/>
                </a:cubicBezTo>
                <a:cubicBezTo>
                  <a:pt x="51" y="36"/>
                  <a:pt x="51" y="41"/>
                  <a:pt x="50" y="46"/>
                </a:cubicBezTo>
                <a:close/>
                <a:moveTo>
                  <a:pt x="27" y="22"/>
                </a:moveTo>
                <a:cubicBezTo>
                  <a:pt x="28" y="22"/>
                  <a:pt x="28" y="22"/>
                  <a:pt x="28" y="21"/>
                </a:cubicBezTo>
                <a:cubicBezTo>
                  <a:pt x="28" y="21"/>
                  <a:pt x="28" y="21"/>
                  <a:pt x="28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3"/>
                  <a:pt x="28" y="12"/>
                  <a:pt x="28" y="12"/>
                </a:cubicBezTo>
                <a:cubicBezTo>
                  <a:pt x="28" y="12"/>
                  <a:pt x="28" y="11"/>
                  <a:pt x="27" y="11"/>
                </a:cubicBezTo>
                <a:cubicBezTo>
                  <a:pt x="27" y="11"/>
                  <a:pt x="27" y="12"/>
                  <a:pt x="27" y="12"/>
                </a:cubicBezTo>
                <a:cubicBezTo>
                  <a:pt x="27" y="12"/>
                  <a:pt x="26" y="13"/>
                  <a:pt x="26" y="14"/>
                </a:cubicBezTo>
                <a:cubicBezTo>
                  <a:pt x="26" y="19"/>
                  <a:pt x="26" y="19"/>
                  <a:pt x="26" y="19"/>
                </a:cubicBezTo>
                <a:cubicBezTo>
                  <a:pt x="26" y="21"/>
                  <a:pt x="27" y="21"/>
                  <a:pt x="27" y="21"/>
                </a:cubicBezTo>
                <a:cubicBezTo>
                  <a:pt x="27" y="22"/>
                  <a:pt x="27" y="22"/>
                  <a:pt x="27" y="22"/>
                </a:cubicBezTo>
                <a:close/>
                <a:moveTo>
                  <a:pt x="12" y="32"/>
                </a:moveTo>
                <a:cubicBezTo>
                  <a:pt x="14" y="32"/>
                  <a:pt x="14" y="32"/>
                  <a:pt x="14" y="32"/>
                </a:cubicBezTo>
                <a:cubicBezTo>
                  <a:pt x="14" y="47"/>
                  <a:pt x="14" y="47"/>
                  <a:pt x="14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7" y="32"/>
                  <a:pt x="17" y="32"/>
                  <a:pt x="17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29"/>
                  <a:pt x="20" y="29"/>
                  <a:pt x="20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32"/>
                </a:lnTo>
                <a:close/>
                <a:moveTo>
                  <a:pt x="25" y="42"/>
                </a:moveTo>
                <a:cubicBezTo>
                  <a:pt x="25" y="44"/>
                  <a:pt x="25" y="44"/>
                  <a:pt x="25" y="44"/>
                </a:cubicBezTo>
                <a:cubicBezTo>
                  <a:pt x="25" y="45"/>
                  <a:pt x="25" y="45"/>
                  <a:pt x="24" y="45"/>
                </a:cubicBezTo>
                <a:cubicBezTo>
                  <a:pt x="24" y="45"/>
                  <a:pt x="23" y="45"/>
                  <a:pt x="23" y="44"/>
                </a:cubicBezTo>
                <a:cubicBezTo>
                  <a:pt x="23" y="44"/>
                  <a:pt x="23" y="44"/>
                  <a:pt x="23" y="42"/>
                </a:cubicBezTo>
                <a:cubicBezTo>
                  <a:pt x="23" y="33"/>
                  <a:pt x="23" y="33"/>
                  <a:pt x="23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4"/>
                  <a:pt x="21" y="45"/>
                  <a:pt x="21" y="45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8"/>
                  <a:pt x="23" y="48"/>
                </a:cubicBezTo>
                <a:cubicBezTo>
                  <a:pt x="23" y="48"/>
                  <a:pt x="23" y="47"/>
                  <a:pt x="24" y="47"/>
                </a:cubicBezTo>
                <a:cubicBezTo>
                  <a:pt x="24" y="47"/>
                  <a:pt x="24" y="47"/>
                  <a:pt x="24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7"/>
                  <a:pt x="25" y="47"/>
                  <a:pt x="25" y="47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33"/>
                  <a:pt x="28" y="33"/>
                  <a:pt x="28" y="33"/>
                </a:cubicBezTo>
                <a:cubicBezTo>
                  <a:pt x="25" y="33"/>
                  <a:pt x="25" y="33"/>
                  <a:pt x="25" y="33"/>
                </a:cubicBezTo>
                <a:lnTo>
                  <a:pt x="25" y="42"/>
                </a:lnTo>
                <a:close/>
                <a:moveTo>
                  <a:pt x="37" y="34"/>
                </a:moveTo>
                <a:cubicBezTo>
                  <a:pt x="37" y="34"/>
                  <a:pt x="37" y="33"/>
                  <a:pt x="37" y="33"/>
                </a:cubicBezTo>
                <a:cubicBezTo>
                  <a:pt x="36" y="33"/>
                  <a:pt x="36" y="33"/>
                  <a:pt x="36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4" y="33"/>
                  <a:pt x="34" y="34"/>
                  <a:pt x="34" y="34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29"/>
                  <a:pt x="33" y="29"/>
                  <a:pt x="33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7"/>
                  <a:pt x="30" y="47"/>
                  <a:pt x="30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7"/>
                  <a:pt x="34" y="47"/>
                  <a:pt x="35" y="47"/>
                </a:cubicBezTo>
                <a:cubicBezTo>
                  <a:pt x="35" y="47"/>
                  <a:pt x="35" y="48"/>
                  <a:pt x="36" y="48"/>
                </a:cubicBezTo>
                <a:cubicBezTo>
                  <a:pt x="36" y="48"/>
                  <a:pt x="37" y="47"/>
                  <a:pt x="37" y="47"/>
                </a:cubicBezTo>
                <a:cubicBezTo>
                  <a:pt x="37" y="47"/>
                  <a:pt x="37" y="46"/>
                  <a:pt x="38" y="46"/>
                </a:cubicBezTo>
                <a:cubicBezTo>
                  <a:pt x="38" y="45"/>
                  <a:pt x="38" y="44"/>
                  <a:pt x="38" y="44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6"/>
                  <a:pt x="38" y="35"/>
                </a:cubicBezTo>
                <a:cubicBezTo>
                  <a:pt x="38" y="35"/>
                  <a:pt x="38" y="34"/>
                  <a:pt x="37" y="34"/>
                </a:cubicBezTo>
                <a:close/>
                <a:moveTo>
                  <a:pt x="35" y="42"/>
                </a:moveTo>
                <a:cubicBezTo>
                  <a:pt x="35" y="43"/>
                  <a:pt x="35" y="44"/>
                  <a:pt x="35" y="44"/>
                </a:cubicBezTo>
                <a:cubicBezTo>
                  <a:pt x="35" y="44"/>
                  <a:pt x="34" y="45"/>
                  <a:pt x="34" y="45"/>
                </a:cubicBezTo>
                <a:cubicBezTo>
                  <a:pt x="34" y="45"/>
                  <a:pt x="33" y="44"/>
                  <a:pt x="33" y="44"/>
                </a:cubicBezTo>
                <a:cubicBezTo>
                  <a:pt x="33" y="44"/>
                  <a:pt x="33" y="43"/>
                  <a:pt x="33" y="42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6"/>
                  <a:pt x="34" y="36"/>
                  <a:pt x="34" y="36"/>
                </a:cubicBezTo>
                <a:cubicBezTo>
                  <a:pt x="34" y="36"/>
                  <a:pt x="35" y="36"/>
                  <a:pt x="35" y="37"/>
                </a:cubicBezTo>
                <a:cubicBezTo>
                  <a:pt x="35" y="37"/>
                  <a:pt x="35" y="37"/>
                  <a:pt x="35" y="39"/>
                </a:cubicBezTo>
                <a:lnTo>
                  <a:pt x="35" y="42"/>
                </a:lnTo>
                <a:close/>
                <a:moveTo>
                  <a:pt x="42" y="41"/>
                </a:moveTo>
                <a:cubicBezTo>
                  <a:pt x="47" y="41"/>
                  <a:pt x="47" y="41"/>
                  <a:pt x="47" y="41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8"/>
                  <a:pt x="47" y="36"/>
                  <a:pt x="47" y="35"/>
                </a:cubicBezTo>
                <a:cubicBezTo>
                  <a:pt x="47" y="35"/>
                  <a:pt x="46" y="34"/>
                  <a:pt x="46" y="34"/>
                </a:cubicBezTo>
                <a:cubicBezTo>
                  <a:pt x="45" y="33"/>
                  <a:pt x="44" y="33"/>
                  <a:pt x="43" y="33"/>
                </a:cubicBezTo>
                <a:cubicBezTo>
                  <a:pt x="43" y="33"/>
                  <a:pt x="42" y="33"/>
                  <a:pt x="41" y="34"/>
                </a:cubicBezTo>
                <a:cubicBezTo>
                  <a:pt x="41" y="34"/>
                  <a:pt x="40" y="34"/>
                  <a:pt x="40" y="35"/>
                </a:cubicBezTo>
                <a:cubicBezTo>
                  <a:pt x="40" y="36"/>
                  <a:pt x="40" y="37"/>
                  <a:pt x="40" y="39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4"/>
                  <a:pt x="40" y="45"/>
                </a:cubicBezTo>
                <a:cubicBezTo>
                  <a:pt x="40" y="45"/>
                  <a:pt x="40" y="46"/>
                  <a:pt x="41" y="46"/>
                </a:cubicBezTo>
                <a:cubicBezTo>
                  <a:pt x="41" y="47"/>
                  <a:pt x="41" y="47"/>
                  <a:pt x="42" y="47"/>
                </a:cubicBezTo>
                <a:cubicBezTo>
                  <a:pt x="42" y="47"/>
                  <a:pt x="43" y="48"/>
                  <a:pt x="44" y="48"/>
                </a:cubicBezTo>
                <a:cubicBezTo>
                  <a:pt x="44" y="48"/>
                  <a:pt x="45" y="47"/>
                  <a:pt x="45" y="47"/>
                </a:cubicBezTo>
                <a:cubicBezTo>
                  <a:pt x="46" y="47"/>
                  <a:pt x="46" y="47"/>
                  <a:pt x="46" y="46"/>
                </a:cubicBezTo>
                <a:cubicBezTo>
                  <a:pt x="47" y="46"/>
                  <a:pt x="47" y="45"/>
                  <a:pt x="47" y="45"/>
                </a:cubicBezTo>
                <a:cubicBezTo>
                  <a:pt x="47" y="44"/>
                  <a:pt x="47" y="43"/>
                  <a:pt x="47" y="43"/>
                </a:cubicBezTo>
                <a:cubicBezTo>
                  <a:pt x="47" y="42"/>
                  <a:pt x="47" y="42"/>
                  <a:pt x="4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4"/>
                  <a:pt x="45" y="45"/>
                  <a:pt x="44" y="45"/>
                </a:cubicBezTo>
                <a:cubicBezTo>
                  <a:pt x="44" y="46"/>
                  <a:pt x="44" y="46"/>
                  <a:pt x="43" y="46"/>
                </a:cubicBezTo>
                <a:cubicBezTo>
                  <a:pt x="43" y="46"/>
                  <a:pt x="43" y="46"/>
                  <a:pt x="43" y="45"/>
                </a:cubicBezTo>
                <a:cubicBezTo>
                  <a:pt x="43" y="45"/>
                  <a:pt x="42" y="45"/>
                  <a:pt x="42" y="44"/>
                </a:cubicBezTo>
                <a:lnTo>
                  <a:pt x="42" y="41"/>
                </a:lnTo>
                <a:close/>
                <a:moveTo>
                  <a:pt x="42" y="39"/>
                </a:moveTo>
                <a:cubicBezTo>
                  <a:pt x="42" y="37"/>
                  <a:pt x="42" y="37"/>
                  <a:pt x="42" y="37"/>
                </a:cubicBezTo>
                <a:cubicBezTo>
                  <a:pt x="42" y="36"/>
                  <a:pt x="43" y="36"/>
                  <a:pt x="43" y="36"/>
                </a:cubicBezTo>
                <a:cubicBezTo>
                  <a:pt x="43" y="36"/>
                  <a:pt x="43" y="35"/>
                  <a:pt x="43" y="35"/>
                </a:cubicBezTo>
                <a:cubicBezTo>
                  <a:pt x="44" y="35"/>
                  <a:pt x="44" y="36"/>
                  <a:pt x="44" y="36"/>
                </a:cubicBezTo>
                <a:cubicBezTo>
                  <a:pt x="44" y="36"/>
                  <a:pt x="44" y="36"/>
                  <a:pt x="44" y="37"/>
                </a:cubicBezTo>
                <a:cubicBezTo>
                  <a:pt x="44" y="39"/>
                  <a:pt x="44" y="39"/>
                  <a:pt x="44" y="39"/>
                </a:cubicBezTo>
                <a:cubicBezTo>
                  <a:pt x="42" y="39"/>
                  <a:pt x="42" y="39"/>
                  <a:pt x="42" y="39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46" name="Grafik 45">
            <a:extLst>
              <a:ext uri="{FF2B5EF4-FFF2-40B4-BE49-F238E27FC236}">
                <a16:creationId xmlns:a16="http://schemas.microsoft.com/office/drawing/2014/main" id="{7E3C889D-E5B2-561B-236B-89BA049B24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9655" y="200660"/>
            <a:ext cx="2775008" cy="117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67288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ysClr val="window" lastClr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Central Europ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76794" tIns="38397" rIns="76794" bIns="38397" rtlCol="0">
        <a:spAutoFit/>
      </a:bodyPr>
      <a:lstStyle>
        <a:defPPr>
          <a:defRPr sz="2200" b="1" dirty="0" smtClean="0">
            <a:solidFill>
              <a:schemeClr val="accent1"/>
            </a:solidFill>
            <a:latin typeface="Trebuchet MS" pitchFamily="34" charset="0"/>
            <a:cs typeface="Raleway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ad290f-fde2-44a4-a9e8-7b68b6d3aad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447EDF614C414F824C8A35024E60AA" ma:contentTypeVersion="13" ma:contentTypeDescription="Vytvoří nový dokument" ma:contentTypeScope="" ma:versionID="68ef58a4969ce2f7a708e904d51509c1">
  <xsd:schema xmlns:xsd="http://www.w3.org/2001/XMLSchema" xmlns:xs="http://www.w3.org/2001/XMLSchema" xmlns:p="http://schemas.microsoft.com/office/2006/metadata/properties" xmlns:ns2="c9ad290f-fde2-44a4-a9e8-7b68b6d3aadc" xmlns:ns3="4c427084-e66f-43c3-a0a2-03027fdfe00c" targetNamespace="http://schemas.microsoft.com/office/2006/metadata/properties" ma:root="true" ma:fieldsID="a4cac624750a6a791746e4381490c341" ns2:_="" ns3:_="">
    <xsd:import namespace="c9ad290f-fde2-44a4-a9e8-7b68b6d3aadc"/>
    <xsd:import namespace="4c427084-e66f-43c3-a0a2-03027fdfe0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d290f-fde2-44a4-a9e8-7b68b6d3a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Značky obrázků" ma:readOnly="false" ma:fieldId="{5cf76f15-5ced-4ddc-b409-7134ff3c332f}" ma:taxonomyMulti="true" ma:sspId="f6a5530a-6835-4f4a-8a8c-48981b68a2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27084-e66f-43c3-a0a2-03027fdfe00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625F56-D457-49D0-B7B7-54CFFD3D6042}">
  <ds:schemaRefs>
    <ds:schemaRef ds:uri="59ffcf59-0b66-4438-8d11-b60696a3629e"/>
    <ds:schemaRef ds:uri="a78c9a59-10fb-44c3-a379-8c5a97fb57e5"/>
    <ds:schemaRef ds:uri="c9ad290f-fde2-44a4-a9e8-7b68b6d3aadc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9EE4154-D9F8-4A40-BF05-66FB99F289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B22BBD-1CD4-4BBE-853E-79402B219E4E}"/>
</file>

<file path=docProps/app.xml><?xml version="1.0" encoding="utf-8"?>
<Properties xmlns="http://schemas.openxmlformats.org/officeDocument/2006/extended-properties" xmlns:vt="http://schemas.openxmlformats.org/officeDocument/2006/docPropsVTypes">
  <Template>centralEurope</Template>
  <Application>Microsoft Office PowerPoint</Application>
  <PresentationFormat>On-screen Show (16:9)</PresentationFormat>
  <Slides>20</Slides>
  <Notes>17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CentralEurope_iService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Phunk</dc:creator>
  <cp:revision>1</cp:revision>
  <dcterms:created xsi:type="dcterms:W3CDTF">2014-11-12T21:47:38Z</dcterms:created>
  <dcterms:modified xsi:type="dcterms:W3CDTF">2023-12-12T12:03:18Z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0x010100CA447EDF614C414F824C8A35024E60AA</vt:lpwstr>
  </property>
  <property fmtid="{D5CDD505-2E9C-101B-9397-08002B2CF9AE}" pid="3" name="MediaServiceImageTags">
    <vt:lpwstr/>
  </property>
</Properties>
</file>